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2"/>
  </p:notesMasterIdLst>
  <p:sldIdLst>
    <p:sldId id="256" r:id="rId2"/>
    <p:sldId id="257" r:id="rId3"/>
    <p:sldId id="279" r:id="rId4"/>
    <p:sldId id="289" r:id="rId5"/>
    <p:sldId id="293" r:id="rId6"/>
    <p:sldId id="290" r:id="rId7"/>
    <p:sldId id="294" r:id="rId8"/>
    <p:sldId id="295" r:id="rId9"/>
    <p:sldId id="296" r:id="rId10"/>
    <p:sldId id="297" r:id="rId11"/>
    <p:sldId id="298" r:id="rId12"/>
    <p:sldId id="299" r:id="rId13"/>
    <p:sldId id="291" r:id="rId14"/>
    <p:sldId id="292" r:id="rId15"/>
    <p:sldId id="300" r:id="rId16"/>
    <p:sldId id="301" r:id="rId17"/>
    <p:sldId id="302" r:id="rId18"/>
    <p:sldId id="303" r:id="rId19"/>
    <p:sldId id="304" r:id="rId20"/>
    <p:sldId id="305" r:id="rId21"/>
  </p:sldIdLst>
  <p:sldSz cx="9144000" cy="6858000" type="screen4x3"/>
  <p:notesSz cx="6858000" cy="9144000"/>
  <p:embeddedFontLst>
    <p:embeddedFont>
      <p:font typeface="Calibri" panose="020F0502020204030204" pitchFamily="34" charset="0"/>
      <p:regular r:id="rId23"/>
      <p:bold r:id="rId24"/>
      <p:italic r:id="rId25"/>
      <p:boldItalic r:id="rId26"/>
    </p:embeddedFont>
    <p:embeddedFont>
      <p:font typeface="Roboto Mono" panose="020B0604020202020204" charset="0"/>
      <p:regular r:id="rId27"/>
      <p:bold r:id="rId28"/>
      <p:italic r:id="rId29"/>
      <p:boldItalic r:id="rId30"/>
    </p:embeddedFont>
    <p:embeddedFont>
      <p:font typeface="Roboto Condensed" panose="020B0604020202020204" charset="0"/>
      <p:regular r:id="rId31"/>
      <p:bold r:id="rId32"/>
      <p:italic r:id="rId33"/>
      <p:boldItalic r:id="rId34"/>
    </p:embeddedFont>
    <p:embeddedFont>
      <p:font typeface="Franklin Gothic" panose="020B0604020202020204" charset="0"/>
      <p:regular r:id="rId35"/>
      <p:bold r:id="rId36"/>
      <p:italic r:id="rId37"/>
      <p:boldItalic r:id="rId38"/>
    </p:embeddedFont>
    <p:embeddedFont>
      <p:font typeface="Bebas Neue" panose="020B0604020202020204"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08"/>
  </p:normalViewPr>
  <p:slideViewPr>
    <p:cSldViewPr snapToGrid="0" snapToObjects="1">
      <p:cViewPr varScale="1">
        <p:scale>
          <a:sx n="81" d="100"/>
          <a:sy n="81" d="100"/>
        </p:scale>
        <p:origin x="142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570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339709a3a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6339709a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6316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xmlns=""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xmlns=""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2" userDrawn="1">
  <p:cSld name="OBJECT">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xmlns=""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xmlns=""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xmlns=""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xmlns=""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xmlns=""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xmlns=""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xmlns=""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xmlns=""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xmlns=""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xmlns=""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79" r:id="rId2"/>
    <p:sldLayoutId id="2147483661" r:id="rId3"/>
    <p:sldLayoutId id="2147483678" r:id="rId4"/>
    <p:sldLayoutId id="2147483677"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prstGeom prst="rect">
            <a:avLst/>
          </a:prstGeom>
        </p:spPr>
        <p:txBody>
          <a:bodyPr spcFirstLastPara="1" wrap="square" lIns="91425" tIns="45700" rIns="91425" bIns="45700" anchor="b" anchorCtr="0">
            <a:noAutofit/>
          </a:bodyPr>
          <a:lstStyle/>
          <a:p>
            <a:pPr lvl="0" algn="ctr"/>
            <a:r>
              <a:rPr lang="es-CL" sz="4800" dirty="0">
                <a:solidFill>
                  <a:schemeClr val="lt1"/>
                </a:solidFill>
                <a:latin typeface="Calibri"/>
                <a:ea typeface="Calibri"/>
                <a:cs typeface="Calibri"/>
                <a:sym typeface="Calibri"/>
              </a:rPr>
              <a:t>Requerimientos funcionales y no funcionales</a:t>
            </a:r>
            <a:endParaRPr lang="es-CL" sz="4800" dirty="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5F750691-DAB0-AA4F-B577-B16F30A46F18}"/>
              </a:ext>
            </a:extLst>
          </p:cNvPr>
          <p:cNvSpPr>
            <a:spLocks noGrp="1"/>
          </p:cNvSpPr>
          <p:nvPr>
            <p:ph type="body" idx="1"/>
          </p:nvPr>
        </p:nvSpPr>
        <p:spPr/>
        <p:txBody>
          <a:bodyPr/>
          <a:lstStyle/>
          <a:p>
            <a:pPr marL="0" lvl="4" indent="0">
              <a:buNone/>
            </a:pPr>
            <a:r>
              <a:rPr lang="es-ES" sz="1800" b="1" dirty="0">
                <a:solidFill>
                  <a:schemeClr val="dk1"/>
                </a:solidFill>
                <a:effectLst>
                  <a:outerShdw blurRad="38100" dist="38100" dir="2700000" algn="tl">
                    <a:srgbClr val="000000">
                      <a:alpha val="43137"/>
                    </a:srgbClr>
                  </a:outerShdw>
                </a:effectLst>
                <a:latin typeface="Calibri"/>
                <a:ea typeface="Calibri"/>
                <a:cs typeface="Calibri"/>
                <a:sym typeface="Calibri"/>
              </a:rPr>
              <a:t>Las 7 técnicas más importantes para obtener requerimientos de software son: </a:t>
            </a:r>
            <a:endParaRPr lang="es-ES" sz="1800" b="1" dirty="0" smtClean="0">
              <a:solidFill>
                <a:schemeClr val="dk1"/>
              </a:solidFill>
              <a:effectLst>
                <a:outerShdw blurRad="38100" dist="38100" dir="2700000" algn="tl">
                  <a:srgbClr val="000000">
                    <a:alpha val="43137"/>
                  </a:srgbClr>
                </a:outerShdw>
              </a:effectLst>
              <a:latin typeface="Calibri"/>
              <a:ea typeface="Calibri"/>
              <a:cs typeface="Calibri"/>
              <a:sym typeface="Calibri"/>
            </a:endParaRPr>
          </a:p>
          <a:p>
            <a:pPr marL="0" lvl="4" indent="0">
              <a:buNone/>
            </a:pPr>
            <a:endParaRPr lang="es-ES" sz="1800" b="1" dirty="0">
              <a:solidFill>
                <a:schemeClr val="dk1"/>
              </a:solidFill>
              <a:effectLst>
                <a:outerShdw blurRad="38100" dist="38100" dir="2700000" algn="tl">
                  <a:srgbClr val="000000">
                    <a:alpha val="43137"/>
                  </a:srgbClr>
                </a:outerShdw>
              </a:effectLst>
              <a:latin typeface="Calibri"/>
              <a:ea typeface="Calibri"/>
              <a:cs typeface="Calibri"/>
              <a:sym typeface="Calibri"/>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p:txBody>
          <a:bodyPr/>
          <a:lstStyle/>
          <a:p>
            <a:pPr lvl="0"/>
            <a:r>
              <a:rPr lang="es-ES" sz="2000" b="1" dirty="0" smtClean="0">
                <a:solidFill>
                  <a:schemeClr val="bg1"/>
                </a:solidFill>
                <a:latin typeface="Calibri"/>
                <a:ea typeface="Calibri"/>
                <a:cs typeface="Calibri"/>
                <a:sym typeface="Calibri"/>
              </a:rPr>
              <a:t>Requerimientos Funcionales y no funcionales</a:t>
            </a:r>
            <a:endParaRPr lang="es-ES" sz="2000" b="1" dirty="0">
              <a:solidFill>
                <a:schemeClr val="bg1"/>
              </a:solidFill>
              <a:latin typeface="Calibri"/>
              <a:ea typeface="Calibri"/>
              <a:cs typeface="Calibri"/>
              <a:sym typeface="Calibri"/>
            </a:endParaRPr>
          </a:p>
        </p:txBody>
      </p:sp>
      <p:pic>
        <p:nvPicPr>
          <p:cNvPr id="2" name="Imagen 1"/>
          <p:cNvPicPr>
            <a:picLocks noChangeAspect="1"/>
          </p:cNvPicPr>
          <p:nvPr/>
        </p:nvPicPr>
        <p:blipFill>
          <a:blip r:embed="rId2"/>
          <a:stretch>
            <a:fillRect/>
          </a:stretch>
        </p:blipFill>
        <p:spPr>
          <a:xfrm>
            <a:off x="294150" y="2161045"/>
            <a:ext cx="3895725" cy="3667125"/>
          </a:xfrm>
          <a:prstGeom prst="rect">
            <a:avLst/>
          </a:prstGeom>
        </p:spPr>
      </p:pic>
      <p:sp>
        <p:nvSpPr>
          <p:cNvPr id="5" name="Rectángulo 4"/>
          <p:cNvSpPr/>
          <p:nvPr/>
        </p:nvSpPr>
        <p:spPr>
          <a:xfrm>
            <a:off x="4321837" y="1971446"/>
            <a:ext cx="4572000" cy="3323987"/>
          </a:xfrm>
          <a:prstGeom prst="rect">
            <a:avLst/>
          </a:prstGeom>
        </p:spPr>
        <p:txBody>
          <a:bodyPr>
            <a:spAutoFit/>
          </a:bodyPr>
          <a:lstStyle/>
          <a:p>
            <a:pPr marL="0" indent="0" algn="just">
              <a:buFont typeface="Arial" panose="020B0604020202020204" pitchFamily="34" charset="0"/>
              <a:buNone/>
            </a:pPr>
            <a:r>
              <a:rPr lang="es-CL" b="1" i="1" u="sng" dirty="0" smtClean="0"/>
              <a:t>Mesas </a:t>
            </a:r>
            <a:r>
              <a:rPr lang="es-CL" b="1" i="1" u="sng" dirty="0"/>
              <a:t>de trabajo (Workshops)</a:t>
            </a:r>
            <a:endParaRPr lang="es-419" b="1" i="1" u="sng" dirty="0"/>
          </a:p>
          <a:p>
            <a:pPr marL="0" indent="0" algn="just">
              <a:buFont typeface="Arial" panose="020B0604020202020204" pitchFamily="34" charset="0"/>
              <a:buNone/>
            </a:pPr>
            <a:r>
              <a:rPr lang="es-CL" dirty="0"/>
              <a:t>Es una técnica efectiva para obtener información rápidamente de varias personas.</a:t>
            </a:r>
            <a:r>
              <a:rPr lang="es-419" dirty="0"/>
              <a:t> </a:t>
            </a:r>
            <a:r>
              <a:rPr lang="es-CL" dirty="0"/>
              <a:t>Es recomendable tener una agenda predefinida y preseleccionar a los participantes, siguiendo buenas prácticas para reuniones efectivas.</a:t>
            </a:r>
          </a:p>
          <a:p>
            <a:pPr marL="171450" indent="-171450" algn="just">
              <a:buFont typeface="Arial" panose="020B0604020202020204" pitchFamily="34" charset="0"/>
              <a:buChar char="•"/>
            </a:pPr>
            <a:r>
              <a:rPr lang="es-CL" dirty="0"/>
              <a:t>Se puede utilizar un facilitador neutral y un transcriptor (que no sea el mismo facilitador).</a:t>
            </a:r>
          </a:p>
          <a:p>
            <a:pPr marL="171450" indent="-171450" algn="just">
              <a:buFont typeface="Arial" panose="020B0604020202020204" pitchFamily="34" charset="0"/>
              <a:buChar char="•"/>
            </a:pPr>
            <a:r>
              <a:rPr lang="es-CL" dirty="0"/>
              <a:t>Se puede utilizar un material común sobre el cual enfocar la atención y conversar, por ejemplo una presentación con un desglose del proceso que se está estudiando o un flujograma.</a:t>
            </a:r>
          </a:p>
          <a:p>
            <a:pPr marL="171450" indent="-171450" algn="just">
              <a:buFont typeface="Arial" panose="020B0604020202020204" pitchFamily="34" charset="0"/>
              <a:buChar char="•"/>
            </a:pPr>
            <a:r>
              <a:rPr lang="es-CL" dirty="0"/>
              <a:t>Se pueden combinar con otras técnicas como pueden ser las entrevistas y cuestionarios.</a:t>
            </a:r>
          </a:p>
          <a:p>
            <a:pPr algn="just"/>
            <a:endParaRPr lang="es-419" dirty="0"/>
          </a:p>
        </p:txBody>
      </p:sp>
    </p:spTree>
    <p:extLst>
      <p:ext uri="{BB962C8B-B14F-4D97-AF65-F5344CB8AC3E}">
        <p14:creationId xmlns:p14="http://schemas.microsoft.com/office/powerpoint/2010/main" val="13475072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5F750691-DAB0-AA4F-B577-B16F30A46F18}"/>
              </a:ext>
            </a:extLst>
          </p:cNvPr>
          <p:cNvSpPr>
            <a:spLocks noGrp="1"/>
          </p:cNvSpPr>
          <p:nvPr>
            <p:ph type="body" idx="1"/>
          </p:nvPr>
        </p:nvSpPr>
        <p:spPr/>
        <p:txBody>
          <a:bodyPr/>
          <a:lstStyle/>
          <a:p>
            <a:pPr marL="0" lvl="4" indent="0">
              <a:buNone/>
            </a:pPr>
            <a:r>
              <a:rPr lang="es-ES" sz="1800" b="1" dirty="0">
                <a:solidFill>
                  <a:schemeClr val="dk1"/>
                </a:solidFill>
                <a:effectLst>
                  <a:outerShdw blurRad="38100" dist="38100" dir="2700000" algn="tl">
                    <a:srgbClr val="000000">
                      <a:alpha val="43137"/>
                    </a:srgbClr>
                  </a:outerShdw>
                </a:effectLst>
                <a:latin typeface="Calibri"/>
                <a:ea typeface="Calibri"/>
                <a:cs typeface="Calibri"/>
                <a:sym typeface="Calibri"/>
              </a:rPr>
              <a:t>Las 7 técnicas más importantes para obtener requerimientos de software son: </a:t>
            </a:r>
            <a:endParaRPr lang="es-ES" sz="1800" b="1" dirty="0" smtClean="0">
              <a:solidFill>
                <a:schemeClr val="dk1"/>
              </a:solidFill>
              <a:effectLst>
                <a:outerShdw blurRad="38100" dist="38100" dir="2700000" algn="tl">
                  <a:srgbClr val="000000">
                    <a:alpha val="43137"/>
                  </a:srgbClr>
                </a:outerShdw>
              </a:effectLst>
              <a:latin typeface="Calibri"/>
              <a:ea typeface="Calibri"/>
              <a:cs typeface="Calibri"/>
              <a:sym typeface="Calibri"/>
            </a:endParaRPr>
          </a:p>
          <a:p>
            <a:pPr marL="0" lvl="4" indent="0">
              <a:buNone/>
            </a:pPr>
            <a:endParaRPr lang="es-ES" sz="1800" b="1" dirty="0">
              <a:solidFill>
                <a:schemeClr val="dk1"/>
              </a:solidFill>
              <a:effectLst>
                <a:outerShdw blurRad="38100" dist="38100" dir="2700000" algn="tl">
                  <a:srgbClr val="000000">
                    <a:alpha val="43137"/>
                  </a:srgbClr>
                </a:outerShdw>
              </a:effectLst>
              <a:latin typeface="Calibri"/>
              <a:ea typeface="Calibri"/>
              <a:cs typeface="Calibri"/>
              <a:sym typeface="Calibri"/>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p:txBody>
          <a:bodyPr/>
          <a:lstStyle/>
          <a:p>
            <a:pPr lvl="0"/>
            <a:r>
              <a:rPr lang="es-ES" sz="2000" b="1" dirty="0" smtClean="0">
                <a:solidFill>
                  <a:schemeClr val="bg1"/>
                </a:solidFill>
                <a:latin typeface="Calibri"/>
                <a:ea typeface="Calibri"/>
                <a:cs typeface="Calibri"/>
                <a:sym typeface="Calibri"/>
              </a:rPr>
              <a:t>Requerimientos Funcionales y no funcionales</a:t>
            </a:r>
            <a:endParaRPr lang="es-ES" sz="2000" b="1" dirty="0">
              <a:solidFill>
                <a:schemeClr val="bg1"/>
              </a:solidFill>
              <a:latin typeface="Calibri"/>
              <a:ea typeface="Calibri"/>
              <a:cs typeface="Calibri"/>
              <a:sym typeface="Calibri"/>
            </a:endParaRPr>
          </a:p>
        </p:txBody>
      </p:sp>
      <p:pic>
        <p:nvPicPr>
          <p:cNvPr id="2" name="Imagen 1"/>
          <p:cNvPicPr>
            <a:picLocks noChangeAspect="1"/>
          </p:cNvPicPr>
          <p:nvPr/>
        </p:nvPicPr>
        <p:blipFill>
          <a:blip r:embed="rId2"/>
          <a:stretch>
            <a:fillRect/>
          </a:stretch>
        </p:blipFill>
        <p:spPr>
          <a:xfrm>
            <a:off x="294150" y="2161045"/>
            <a:ext cx="3895725" cy="3667125"/>
          </a:xfrm>
          <a:prstGeom prst="rect">
            <a:avLst/>
          </a:prstGeom>
        </p:spPr>
      </p:pic>
      <p:sp>
        <p:nvSpPr>
          <p:cNvPr id="5" name="Rectángulo 4"/>
          <p:cNvSpPr/>
          <p:nvPr/>
        </p:nvSpPr>
        <p:spPr>
          <a:xfrm>
            <a:off x="4321837" y="1971446"/>
            <a:ext cx="4572000" cy="3108543"/>
          </a:xfrm>
          <a:prstGeom prst="rect">
            <a:avLst/>
          </a:prstGeom>
        </p:spPr>
        <p:txBody>
          <a:bodyPr>
            <a:spAutoFit/>
          </a:bodyPr>
          <a:lstStyle/>
          <a:p>
            <a:pPr algn="just"/>
            <a:r>
              <a:rPr lang="es-419" b="1" i="1" u="sng" dirty="0" smtClean="0"/>
              <a:t>Lluvia </a:t>
            </a:r>
            <a:r>
              <a:rPr lang="es-419" b="1" i="1" u="sng" dirty="0"/>
              <a:t>de ideas</a:t>
            </a:r>
          </a:p>
          <a:p>
            <a:pPr algn="just"/>
            <a:r>
              <a:rPr lang="es-CL" dirty="0"/>
              <a:t>Es una sesión de trabajo estructurada orientada para obtener la mayor cantidad de ideas posibles.</a:t>
            </a:r>
            <a:r>
              <a:rPr lang="es-419" dirty="0"/>
              <a:t> </a:t>
            </a:r>
            <a:r>
              <a:rPr lang="es-CL" dirty="0"/>
              <a:t>Es recomendable limitarlas en el tiempo, utilizar ayudas visuales y designar un facilitador.</a:t>
            </a:r>
            <a:r>
              <a:rPr lang="es-419" dirty="0"/>
              <a:t> </a:t>
            </a:r>
            <a:r>
              <a:rPr lang="es-CL" dirty="0"/>
              <a:t>Las reglas son importantes, por ejemplo los criterios para evaluar ideas y asignarles un puntaje, no permitir las críticas a las ideas y limitar el tiempo de discusión.</a:t>
            </a:r>
            <a:r>
              <a:rPr lang="es-419" dirty="0"/>
              <a:t> </a:t>
            </a:r>
          </a:p>
          <a:p>
            <a:pPr marL="171450" indent="-171450" algn="just">
              <a:buFont typeface="Arial" panose="020B0604020202020204" pitchFamily="34" charset="0"/>
              <a:buChar char="•"/>
            </a:pPr>
            <a:r>
              <a:rPr lang="es-CL" dirty="0"/>
              <a:t>En una primera fase, se deben identificar la mayor cantidad de ideas, para luego evaluarlas. </a:t>
            </a:r>
            <a:endParaRPr lang="es-419" dirty="0"/>
          </a:p>
          <a:p>
            <a:pPr marL="171450" indent="-171450" algn="just">
              <a:buFont typeface="Arial" panose="020B0604020202020204" pitchFamily="34" charset="0"/>
              <a:buChar char="•"/>
            </a:pPr>
            <a:r>
              <a:rPr lang="es-CL" dirty="0"/>
              <a:t>Todas las ideas deben ser consideradas y deben limitarse que una idea se le ahogue o critique antes de tener tiempo de desarrollarla.</a:t>
            </a:r>
            <a:endParaRPr lang="es-419" dirty="0"/>
          </a:p>
          <a:p>
            <a:pPr marL="171450" indent="-171450" algn="just">
              <a:buFont typeface="Arial" panose="020B0604020202020204" pitchFamily="34" charset="0"/>
              <a:buChar char="•"/>
            </a:pPr>
            <a:endParaRPr lang="es-419" dirty="0"/>
          </a:p>
        </p:txBody>
      </p:sp>
    </p:spTree>
    <p:extLst>
      <p:ext uri="{BB962C8B-B14F-4D97-AF65-F5344CB8AC3E}">
        <p14:creationId xmlns:p14="http://schemas.microsoft.com/office/powerpoint/2010/main" val="20278339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5F750691-DAB0-AA4F-B577-B16F30A46F18}"/>
              </a:ext>
            </a:extLst>
          </p:cNvPr>
          <p:cNvSpPr>
            <a:spLocks noGrp="1"/>
          </p:cNvSpPr>
          <p:nvPr>
            <p:ph type="body" idx="1"/>
          </p:nvPr>
        </p:nvSpPr>
        <p:spPr/>
        <p:txBody>
          <a:bodyPr/>
          <a:lstStyle/>
          <a:p>
            <a:pPr marL="0" lvl="4" indent="0">
              <a:buNone/>
            </a:pPr>
            <a:r>
              <a:rPr lang="es-ES" sz="1800" b="1" dirty="0">
                <a:solidFill>
                  <a:schemeClr val="dk1"/>
                </a:solidFill>
                <a:effectLst>
                  <a:outerShdw blurRad="38100" dist="38100" dir="2700000" algn="tl">
                    <a:srgbClr val="000000">
                      <a:alpha val="43137"/>
                    </a:srgbClr>
                  </a:outerShdw>
                </a:effectLst>
                <a:latin typeface="Calibri"/>
                <a:ea typeface="Calibri"/>
                <a:cs typeface="Calibri"/>
                <a:sym typeface="Calibri"/>
              </a:rPr>
              <a:t>Las 7 técnicas más importantes para obtener requerimientos de software son: </a:t>
            </a:r>
            <a:endParaRPr lang="es-ES" sz="1800" b="1" dirty="0" smtClean="0">
              <a:solidFill>
                <a:schemeClr val="dk1"/>
              </a:solidFill>
              <a:effectLst>
                <a:outerShdw blurRad="38100" dist="38100" dir="2700000" algn="tl">
                  <a:srgbClr val="000000">
                    <a:alpha val="43137"/>
                  </a:srgbClr>
                </a:outerShdw>
              </a:effectLst>
              <a:latin typeface="Calibri"/>
              <a:ea typeface="Calibri"/>
              <a:cs typeface="Calibri"/>
              <a:sym typeface="Calibri"/>
            </a:endParaRPr>
          </a:p>
          <a:p>
            <a:pPr marL="0" lvl="4" indent="0">
              <a:buNone/>
            </a:pPr>
            <a:endParaRPr lang="es-ES" sz="1800" b="1" dirty="0">
              <a:solidFill>
                <a:schemeClr val="dk1"/>
              </a:solidFill>
              <a:effectLst>
                <a:outerShdw blurRad="38100" dist="38100" dir="2700000" algn="tl">
                  <a:srgbClr val="000000">
                    <a:alpha val="43137"/>
                  </a:srgbClr>
                </a:outerShdw>
              </a:effectLst>
              <a:latin typeface="Calibri"/>
              <a:ea typeface="Calibri"/>
              <a:cs typeface="Calibri"/>
              <a:sym typeface="Calibri"/>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p:txBody>
          <a:bodyPr/>
          <a:lstStyle/>
          <a:p>
            <a:pPr lvl="0"/>
            <a:r>
              <a:rPr lang="es-ES" sz="2000" b="1" dirty="0" smtClean="0">
                <a:solidFill>
                  <a:schemeClr val="bg1"/>
                </a:solidFill>
                <a:latin typeface="Calibri"/>
                <a:ea typeface="Calibri"/>
                <a:cs typeface="Calibri"/>
                <a:sym typeface="Calibri"/>
              </a:rPr>
              <a:t>Requerimientos Funcionales y no funcionales</a:t>
            </a:r>
            <a:endParaRPr lang="es-ES" sz="2000" b="1" dirty="0">
              <a:solidFill>
                <a:schemeClr val="bg1"/>
              </a:solidFill>
              <a:latin typeface="Calibri"/>
              <a:ea typeface="Calibri"/>
              <a:cs typeface="Calibri"/>
              <a:sym typeface="Calibri"/>
            </a:endParaRPr>
          </a:p>
        </p:txBody>
      </p:sp>
      <p:pic>
        <p:nvPicPr>
          <p:cNvPr id="2" name="Imagen 1"/>
          <p:cNvPicPr>
            <a:picLocks noChangeAspect="1"/>
          </p:cNvPicPr>
          <p:nvPr/>
        </p:nvPicPr>
        <p:blipFill>
          <a:blip r:embed="rId2"/>
          <a:stretch>
            <a:fillRect/>
          </a:stretch>
        </p:blipFill>
        <p:spPr>
          <a:xfrm>
            <a:off x="294150" y="2161045"/>
            <a:ext cx="3895725" cy="3667125"/>
          </a:xfrm>
          <a:prstGeom prst="rect">
            <a:avLst/>
          </a:prstGeom>
        </p:spPr>
      </p:pic>
      <p:sp>
        <p:nvSpPr>
          <p:cNvPr id="5" name="Rectángulo 4"/>
          <p:cNvSpPr/>
          <p:nvPr/>
        </p:nvSpPr>
        <p:spPr>
          <a:xfrm>
            <a:off x="4321837" y="1971446"/>
            <a:ext cx="4572000" cy="3108543"/>
          </a:xfrm>
          <a:prstGeom prst="rect">
            <a:avLst/>
          </a:prstGeom>
        </p:spPr>
        <p:txBody>
          <a:bodyPr>
            <a:spAutoFit/>
          </a:bodyPr>
          <a:lstStyle/>
          <a:p>
            <a:pPr marL="0" indent="0" algn="just">
              <a:buFont typeface="Arial" panose="020B0604020202020204" pitchFamily="34" charset="0"/>
              <a:buNone/>
            </a:pPr>
            <a:r>
              <a:rPr lang="es-CL" b="1" i="1" u="sng" dirty="0" smtClean="0"/>
              <a:t>Historia </a:t>
            </a:r>
            <a:r>
              <a:rPr lang="es-CL" b="1" i="1" u="sng" dirty="0"/>
              <a:t>del usuario</a:t>
            </a:r>
          </a:p>
          <a:p>
            <a:pPr marL="0" indent="0" algn="just">
              <a:buFont typeface="Arial" panose="020B0604020202020204" pitchFamily="34" charset="0"/>
              <a:buNone/>
            </a:pPr>
            <a:r>
              <a:rPr lang="es-CL" dirty="0"/>
              <a:t>Las historias de usuario, son una aproximación simple al levantamiento de requerimientos de software, en la cual la conversación pasa a ser más importante que la formalización de requerimientos escritos.</a:t>
            </a:r>
            <a:r>
              <a:rPr lang="es-419" dirty="0"/>
              <a:t> </a:t>
            </a:r>
            <a:r>
              <a:rPr lang="es-CL" dirty="0"/>
              <a:t>Es recomendable que sean escritas por el mismo cliente o interesado (con apoyo del facilitador si es necesario), con énfasis en las funcionalidades que el sistema deberá realizar.</a:t>
            </a:r>
            <a:r>
              <a:rPr lang="es-419" dirty="0"/>
              <a:t> </a:t>
            </a:r>
            <a:r>
              <a:rPr lang="es-CL" dirty="0"/>
              <a:t>Al redactar una historia de usuario deben tenerse en cuenta describir el Rol, la funcionalidad y el resultado esperado de la aplicación en una frase corta.</a:t>
            </a:r>
            <a:r>
              <a:rPr lang="es-419" dirty="0"/>
              <a:t> </a:t>
            </a:r>
            <a:r>
              <a:rPr lang="es-CL" dirty="0"/>
              <a:t>Las historias de usuario son una de las técnicas más difundidas para levantar requerimientos de software en metodologías ágiles.</a:t>
            </a:r>
          </a:p>
        </p:txBody>
      </p:sp>
    </p:spTree>
    <p:extLst>
      <p:ext uri="{BB962C8B-B14F-4D97-AF65-F5344CB8AC3E}">
        <p14:creationId xmlns:p14="http://schemas.microsoft.com/office/powerpoint/2010/main" val="4930635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p:txBody>
          <a:bodyPr/>
          <a:lstStyle/>
          <a:p>
            <a:pPr lvl="0"/>
            <a:r>
              <a:rPr lang="es-ES" sz="2000" b="1" dirty="0" smtClean="0">
                <a:solidFill>
                  <a:schemeClr val="bg1"/>
                </a:solidFill>
                <a:latin typeface="Calibri"/>
                <a:ea typeface="Calibri"/>
                <a:cs typeface="Calibri"/>
                <a:sym typeface="Calibri"/>
              </a:rPr>
              <a:t>Requerimientos Funcionales y no funcionales</a:t>
            </a:r>
            <a:endParaRPr lang="es-ES" sz="2000" b="1" dirty="0">
              <a:solidFill>
                <a:schemeClr val="bg1"/>
              </a:solidFill>
              <a:latin typeface="Calibri"/>
              <a:ea typeface="Calibri"/>
              <a:cs typeface="Calibri"/>
              <a:sym typeface="Calibri"/>
            </a:endParaRPr>
          </a:p>
        </p:txBody>
      </p:sp>
      <p:sp>
        <p:nvSpPr>
          <p:cNvPr id="2" name="Rectángulo 1"/>
          <p:cNvSpPr/>
          <p:nvPr/>
        </p:nvSpPr>
        <p:spPr>
          <a:xfrm>
            <a:off x="504334" y="1261895"/>
            <a:ext cx="3228680" cy="2246769"/>
          </a:xfrm>
          <a:prstGeom prst="rect">
            <a:avLst/>
          </a:prstGeom>
        </p:spPr>
        <p:txBody>
          <a:bodyPr wrap="square">
            <a:spAutoFit/>
          </a:bodyPr>
          <a:lstStyle/>
          <a:p>
            <a:pPr lvl="0" algn="just"/>
            <a:r>
              <a:rPr lang="es-ES" b="1" dirty="0">
                <a:solidFill>
                  <a:schemeClr val="dk1"/>
                </a:solidFill>
                <a:latin typeface="Calibri"/>
                <a:ea typeface="Calibri"/>
                <a:cs typeface="Calibri"/>
                <a:sym typeface="Calibri"/>
              </a:rPr>
              <a:t>Requerimientos funcionales</a:t>
            </a:r>
          </a:p>
          <a:p>
            <a:pPr lvl="0" algn="just"/>
            <a:endParaRPr lang="es-ES" dirty="0">
              <a:solidFill>
                <a:schemeClr val="dk1"/>
              </a:solidFill>
              <a:latin typeface="Calibri"/>
              <a:ea typeface="Calibri"/>
              <a:cs typeface="Calibri"/>
              <a:sym typeface="Calibri"/>
            </a:endParaRPr>
          </a:p>
          <a:p>
            <a:pPr lvl="0" algn="just"/>
            <a:r>
              <a:rPr lang="es-ES" dirty="0">
                <a:solidFill>
                  <a:schemeClr val="dk1"/>
                </a:solidFill>
                <a:latin typeface="Calibri"/>
                <a:ea typeface="Calibri"/>
                <a:cs typeface="Calibri"/>
                <a:sym typeface="Calibri"/>
              </a:rPr>
              <a:t>Los (RF) definen las funciones que el sistema será capaz de realizar,  describen las variaciones  que producen por interacciones de usuarios, a través de entradas y salidas. A medida que avanza el desarrollo de software se transforman en algoritmos, lógica y gran parte del código del sistema</a:t>
            </a:r>
            <a:endParaRPr lang="es-ES_tradnl" dirty="0"/>
          </a:p>
        </p:txBody>
      </p:sp>
      <p:pic>
        <p:nvPicPr>
          <p:cNvPr id="5" name="Imagen 4">
            <a:extLst>
              <a:ext uri="{FF2B5EF4-FFF2-40B4-BE49-F238E27FC236}">
                <a16:creationId xmlns:a16="http://schemas.microsoft.com/office/drawing/2014/main" xmlns="" id="{3C796D0F-FE0B-4965-B697-E7025F195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937" y="3696236"/>
            <a:ext cx="2130316" cy="2255630"/>
          </a:xfrm>
          <a:prstGeom prst="rect">
            <a:avLst/>
          </a:prstGeom>
        </p:spPr>
      </p:pic>
      <p:sp>
        <p:nvSpPr>
          <p:cNvPr id="6" name="Rectángulo 5">
            <a:extLst>
              <a:ext uri="{FF2B5EF4-FFF2-40B4-BE49-F238E27FC236}">
                <a16:creationId xmlns:a16="http://schemas.microsoft.com/office/drawing/2014/main" xmlns="" id="{EA846843-FF9B-40AC-BA9D-A74213498663}"/>
              </a:ext>
            </a:extLst>
          </p:cNvPr>
          <p:cNvSpPr/>
          <p:nvPr/>
        </p:nvSpPr>
        <p:spPr>
          <a:xfrm>
            <a:off x="770658" y="6266715"/>
            <a:ext cx="2842445" cy="307777"/>
          </a:xfrm>
          <a:prstGeom prst="rect">
            <a:avLst/>
          </a:prstGeom>
        </p:spPr>
        <p:txBody>
          <a:bodyPr wrap="none">
            <a:spAutoFit/>
          </a:bodyPr>
          <a:lstStyle/>
          <a:p>
            <a:r>
              <a:rPr lang="es-ES" b="1" smtClean="0">
                <a:solidFill>
                  <a:schemeClr val="dk1"/>
                </a:solidFill>
                <a:latin typeface="Calibri"/>
                <a:ea typeface="Calibri"/>
                <a:cs typeface="Calibri"/>
                <a:sym typeface="Calibri"/>
              </a:rPr>
              <a:t>Describen el ¿Qué? hace el sistema</a:t>
            </a:r>
            <a:endParaRPr lang="es-CL" b="1" dirty="0"/>
          </a:p>
        </p:txBody>
      </p:sp>
      <p:sp>
        <p:nvSpPr>
          <p:cNvPr id="7" name="Rectángulo 6"/>
          <p:cNvSpPr/>
          <p:nvPr/>
        </p:nvSpPr>
        <p:spPr>
          <a:xfrm>
            <a:off x="4350470" y="1261895"/>
            <a:ext cx="4095946" cy="1815882"/>
          </a:xfrm>
          <a:prstGeom prst="rect">
            <a:avLst/>
          </a:prstGeom>
        </p:spPr>
        <p:txBody>
          <a:bodyPr wrap="square">
            <a:spAutoFit/>
          </a:bodyPr>
          <a:lstStyle/>
          <a:p>
            <a:pPr lvl="0"/>
            <a:r>
              <a:rPr lang="es-ES" b="1" dirty="0">
                <a:solidFill>
                  <a:schemeClr val="dk1"/>
                </a:solidFill>
                <a:latin typeface="Calibri"/>
                <a:ea typeface="Calibri"/>
                <a:cs typeface="Calibri"/>
                <a:sym typeface="Calibri"/>
              </a:rPr>
              <a:t>Requerimientos no funcionales</a:t>
            </a:r>
          </a:p>
          <a:p>
            <a:pPr lvl="0"/>
            <a:endParaRPr lang="es-ES" dirty="0">
              <a:solidFill>
                <a:schemeClr val="dk1"/>
              </a:solidFill>
              <a:latin typeface="Calibri"/>
              <a:ea typeface="Calibri"/>
              <a:cs typeface="Calibri"/>
              <a:sym typeface="Calibri"/>
            </a:endParaRPr>
          </a:p>
          <a:p>
            <a:pPr lvl="0" algn="just"/>
            <a:r>
              <a:rPr lang="es-ES" dirty="0">
                <a:solidFill>
                  <a:schemeClr val="dk1"/>
                </a:solidFill>
                <a:latin typeface="Calibri"/>
                <a:ea typeface="Calibri"/>
                <a:cs typeface="Calibri"/>
                <a:sym typeface="Calibri"/>
              </a:rPr>
              <a:t>Los (RNF) tienen que ver con características que de una u otra forma puedan limitar el sistema, como por ejemplo, el rendimiento (en tiempo y espacio), interfaces de usuario, fiabilidad (robustez del sistema, disponibilidad de equipo), mantenimiento, seguridad, portabilidad, etc. </a:t>
            </a:r>
            <a:endParaRPr lang="es-ES_tradnl" dirty="0"/>
          </a:p>
        </p:txBody>
      </p:sp>
      <p:pic>
        <p:nvPicPr>
          <p:cNvPr id="9" name="Imagen 8">
            <a:extLst>
              <a:ext uri="{FF2B5EF4-FFF2-40B4-BE49-F238E27FC236}">
                <a16:creationId xmlns:a16="http://schemas.microsoft.com/office/drawing/2014/main" xmlns="" id="{7C689DAF-BDCA-4BA8-9DAB-E44A3B9A7007}"/>
              </a:ext>
            </a:extLst>
          </p:cNvPr>
          <p:cNvPicPr>
            <a:picLocks noChangeAspect="1"/>
          </p:cNvPicPr>
          <p:nvPr/>
        </p:nvPicPr>
        <p:blipFill>
          <a:blip r:embed="rId3"/>
          <a:stretch>
            <a:fillRect/>
          </a:stretch>
        </p:blipFill>
        <p:spPr>
          <a:xfrm>
            <a:off x="5264537" y="3696236"/>
            <a:ext cx="2540857" cy="1842120"/>
          </a:xfrm>
          <a:prstGeom prst="rect">
            <a:avLst/>
          </a:prstGeom>
        </p:spPr>
      </p:pic>
      <p:sp>
        <p:nvSpPr>
          <p:cNvPr id="10" name="Rectángulo 9">
            <a:extLst>
              <a:ext uri="{FF2B5EF4-FFF2-40B4-BE49-F238E27FC236}">
                <a16:creationId xmlns:a16="http://schemas.microsoft.com/office/drawing/2014/main" xmlns="" id="{0D9EB8FB-2323-4B9D-A87F-1EA6D628A244}"/>
              </a:ext>
            </a:extLst>
          </p:cNvPr>
          <p:cNvSpPr/>
          <p:nvPr/>
        </p:nvSpPr>
        <p:spPr>
          <a:xfrm>
            <a:off x="5607889" y="6156815"/>
            <a:ext cx="2938625" cy="307777"/>
          </a:xfrm>
          <a:prstGeom prst="rect">
            <a:avLst/>
          </a:prstGeom>
        </p:spPr>
        <p:txBody>
          <a:bodyPr wrap="none">
            <a:spAutoFit/>
          </a:bodyPr>
          <a:lstStyle/>
          <a:p>
            <a:r>
              <a:rPr lang="es-ES" b="1" dirty="0">
                <a:solidFill>
                  <a:schemeClr val="dk1"/>
                </a:solidFill>
                <a:latin typeface="Calibri"/>
                <a:ea typeface="Calibri"/>
                <a:cs typeface="Calibri"/>
                <a:sym typeface="Calibri"/>
              </a:rPr>
              <a:t>Describen ¿como? Lo hace el sistema</a:t>
            </a:r>
            <a:endParaRPr lang="es-CL" b="1" dirty="0"/>
          </a:p>
        </p:txBody>
      </p:sp>
    </p:spTree>
    <p:extLst>
      <p:ext uri="{BB962C8B-B14F-4D97-AF65-F5344CB8AC3E}">
        <p14:creationId xmlns:p14="http://schemas.microsoft.com/office/powerpoint/2010/main" val="31621011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p:txBody>
          <a:bodyPr/>
          <a:lstStyle/>
          <a:p>
            <a:pPr lvl="0"/>
            <a:r>
              <a:rPr lang="es-ES" sz="2000" b="1" dirty="0" smtClean="0">
                <a:solidFill>
                  <a:schemeClr val="bg1"/>
                </a:solidFill>
                <a:latin typeface="Calibri"/>
                <a:ea typeface="Calibri"/>
                <a:cs typeface="Calibri"/>
                <a:sym typeface="Calibri"/>
              </a:rPr>
              <a:t>Requerimientos Funcionales</a:t>
            </a:r>
            <a:endParaRPr lang="es-ES" sz="2000" b="1" dirty="0">
              <a:solidFill>
                <a:schemeClr val="bg1"/>
              </a:solidFill>
              <a:latin typeface="Calibri"/>
              <a:ea typeface="Calibri"/>
              <a:cs typeface="Calibri"/>
              <a:sym typeface="Calibri"/>
            </a:endParaRPr>
          </a:p>
        </p:txBody>
      </p:sp>
      <p:sp>
        <p:nvSpPr>
          <p:cNvPr id="2" name="Rectángulo 1"/>
          <p:cNvSpPr/>
          <p:nvPr/>
        </p:nvSpPr>
        <p:spPr>
          <a:xfrm>
            <a:off x="488218" y="1761607"/>
            <a:ext cx="7911064" cy="2585323"/>
          </a:xfrm>
          <a:prstGeom prst="rect">
            <a:avLst/>
          </a:prstGeom>
        </p:spPr>
        <p:txBody>
          <a:bodyPr wrap="square">
            <a:spAutoFit/>
          </a:bodyPr>
          <a:lstStyle/>
          <a:p>
            <a:pPr algn="just"/>
            <a:r>
              <a:rPr lang="es-ES" sz="1800" dirty="0"/>
              <a:t>Entre los posibles requerimientos funcionales de un sistema, se incluyen: </a:t>
            </a:r>
          </a:p>
          <a:p>
            <a:pPr algn="just"/>
            <a:endParaRPr lang="es-ES" sz="1800" dirty="0"/>
          </a:p>
          <a:p>
            <a:pPr marL="285750" indent="-285750" algn="just">
              <a:buFont typeface="Arial" panose="020B0604020202020204" pitchFamily="34" charset="0"/>
              <a:buChar char="•"/>
            </a:pPr>
            <a:r>
              <a:rPr lang="es-ES" sz="1800" dirty="0"/>
              <a:t>Descripciones de los datos a ser ingresados en el sistema.</a:t>
            </a:r>
          </a:p>
          <a:p>
            <a:pPr marL="285750" indent="-285750" algn="just">
              <a:buFont typeface="Arial" panose="020B0604020202020204" pitchFamily="34" charset="0"/>
              <a:buChar char="•"/>
            </a:pPr>
            <a:r>
              <a:rPr lang="es-ES" sz="1800" dirty="0"/>
              <a:t>Descripciones de las operaciones a ser realizadas por cada pantalla.</a:t>
            </a:r>
          </a:p>
          <a:p>
            <a:pPr marL="285750" indent="-285750" algn="just">
              <a:buFont typeface="Arial" panose="020B0604020202020204" pitchFamily="34" charset="0"/>
              <a:buChar char="•"/>
            </a:pPr>
            <a:r>
              <a:rPr lang="es-ES" sz="1800" dirty="0"/>
              <a:t>Descripción de los flujos de trabajo realizados por el sistema.</a:t>
            </a:r>
          </a:p>
          <a:p>
            <a:pPr marL="285750" indent="-285750" algn="just">
              <a:buFont typeface="Arial" panose="020B0604020202020204" pitchFamily="34" charset="0"/>
              <a:buChar char="•"/>
            </a:pPr>
            <a:r>
              <a:rPr lang="es-ES" sz="1800" dirty="0"/>
              <a:t>Descripción de los reportes del sistema y otras salidas.</a:t>
            </a:r>
          </a:p>
          <a:p>
            <a:pPr marL="285750" indent="-285750" algn="just">
              <a:buFont typeface="Arial" panose="020B0604020202020204" pitchFamily="34" charset="0"/>
              <a:buChar char="•"/>
            </a:pPr>
            <a:r>
              <a:rPr lang="es-ES" sz="1800" dirty="0"/>
              <a:t>Definición de quien puede ingresar datos en el sistema.</a:t>
            </a:r>
          </a:p>
          <a:p>
            <a:pPr marL="285750" indent="-285750" algn="just">
              <a:buFont typeface="Arial" panose="020B0604020202020204" pitchFamily="34" charset="0"/>
              <a:buChar char="•"/>
            </a:pPr>
            <a:r>
              <a:rPr lang="es-ES" sz="1800" dirty="0"/>
              <a:t>Como el sistema cumplirá los reglamentos y regulaciones de sector o generales que le sean aplicables.</a:t>
            </a:r>
            <a:endParaRPr lang="es-ES" sz="1800" dirty="0"/>
          </a:p>
        </p:txBody>
      </p:sp>
      <p:sp>
        <p:nvSpPr>
          <p:cNvPr id="5" name="Rectángulo 4"/>
          <p:cNvSpPr/>
          <p:nvPr/>
        </p:nvSpPr>
        <p:spPr>
          <a:xfrm>
            <a:off x="4001679" y="4581503"/>
            <a:ext cx="4572000" cy="1708160"/>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lvl="0" algn="just">
              <a:lnSpc>
                <a:spcPct val="150000"/>
              </a:lnSpc>
            </a:pPr>
            <a:r>
              <a:rPr lang="es-CL" b="1" dirty="0">
                <a:solidFill>
                  <a:schemeClr val="dk1"/>
                </a:solidFill>
                <a:latin typeface="Calibri"/>
                <a:ea typeface="Calibri"/>
                <a:cs typeface="Calibri"/>
                <a:sym typeface="Calibri"/>
              </a:rPr>
              <a:t>Importante </a:t>
            </a:r>
            <a:endParaRPr lang="es-CL" dirty="0"/>
          </a:p>
          <a:p>
            <a:pPr lvl="0" algn="just">
              <a:lnSpc>
                <a:spcPct val="150000"/>
              </a:lnSpc>
            </a:pPr>
            <a:r>
              <a:rPr lang="es-CL" dirty="0" smtClean="0"/>
              <a:t>Los </a:t>
            </a:r>
            <a:r>
              <a:rPr lang="es-CL" dirty="0"/>
              <a:t>(RF) se pueden clasificar según su finalidad, como por ejemplo requerimientos de negocio, requerimientos originados en aspectos regulatorios, de seguridad, entre otros.</a:t>
            </a:r>
            <a:endParaRPr lang="es-CL"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8888" y="4105142"/>
            <a:ext cx="814902" cy="958708"/>
          </a:xfrm>
          <a:prstGeom prst="rect">
            <a:avLst/>
          </a:prstGeom>
        </p:spPr>
      </p:pic>
    </p:spTree>
    <p:extLst>
      <p:ext uri="{BB962C8B-B14F-4D97-AF65-F5344CB8AC3E}">
        <p14:creationId xmlns:p14="http://schemas.microsoft.com/office/powerpoint/2010/main" val="32963208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p:txBody>
          <a:bodyPr/>
          <a:lstStyle/>
          <a:p>
            <a:pPr lvl="0"/>
            <a:r>
              <a:rPr lang="es-ES" sz="2000" b="1" smtClean="0">
                <a:solidFill>
                  <a:schemeClr val="bg1"/>
                </a:solidFill>
                <a:latin typeface="Calibri"/>
                <a:ea typeface="Calibri"/>
                <a:cs typeface="Calibri"/>
                <a:sym typeface="Calibri"/>
              </a:rPr>
              <a:t>Requerimientos no Funcionales</a:t>
            </a:r>
            <a:endParaRPr lang="es-ES" sz="2000" b="1" dirty="0">
              <a:solidFill>
                <a:schemeClr val="bg1"/>
              </a:solidFill>
              <a:latin typeface="Calibri"/>
              <a:ea typeface="Calibri"/>
              <a:cs typeface="Calibri"/>
              <a:sym typeface="Calibri"/>
            </a:endParaRPr>
          </a:p>
        </p:txBody>
      </p:sp>
      <p:sp>
        <p:nvSpPr>
          <p:cNvPr id="4" name="Rectángulo 3"/>
          <p:cNvSpPr/>
          <p:nvPr/>
        </p:nvSpPr>
        <p:spPr>
          <a:xfrm>
            <a:off x="221652" y="1147752"/>
            <a:ext cx="8187180" cy="2862322"/>
          </a:xfrm>
          <a:prstGeom prst="rect">
            <a:avLst/>
          </a:prstGeom>
        </p:spPr>
        <p:txBody>
          <a:bodyPr wrap="square">
            <a:spAutoFit/>
          </a:bodyPr>
          <a:lstStyle/>
          <a:p>
            <a:pPr algn="just"/>
            <a:r>
              <a:rPr lang="es-ES" sz="1800" dirty="0"/>
              <a:t>Los (RNF) tienen que ver con características que de una u otra forma puedan limitar el sistema, como por ejemplo, el rendimiento (en tiempo y espacio), interfaces de usuario, fiabilidad (robustez del sistema, disponibilidad de equipo), mantenimiento, seguridad, portabilidad, etc.  </a:t>
            </a:r>
            <a:endParaRPr lang="es-ES" sz="1800" dirty="0" smtClean="0"/>
          </a:p>
          <a:p>
            <a:pPr algn="just"/>
            <a:endParaRPr lang="es-ES" sz="1800" dirty="0"/>
          </a:p>
          <a:p>
            <a:pPr algn="just"/>
            <a:r>
              <a:rPr lang="es-ES" sz="1800" dirty="0"/>
              <a:t>Los estándares  existentes para la especificación de los (RNF) son:</a:t>
            </a:r>
          </a:p>
          <a:p>
            <a:pPr algn="just"/>
            <a:endParaRPr lang="es-ES" sz="1800" dirty="0"/>
          </a:p>
          <a:p>
            <a:pPr marL="285750" indent="-285750" algn="just">
              <a:buFont typeface="Arial" panose="020B0604020202020204" pitchFamily="34" charset="0"/>
              <a:buChar char="•"/>
            </a:pPr>
            <a:r>
              <a:rPr lang="es-ES" sz="1800" dirty="0"/>
              <a:t>ISO/IEC 25000</a:t>
            </a:r>
          </a:p>
          <a:p>
            <a:pPr marL="285750" indent="-285750" algn="just">
              <a:buFont typeface="Arial" panose="020B0604020202020204" pitchFamily="34" charset="0"/>
              <a:buChar char="•"/>
            </a:pPr>
            <a:r>
              <a:rPr lang="es-ES" sz="1800" dirty="0"/>
              <a:t>IEEE, </a:t>
            </a:r>
            <a:r>
              <a:rPr lang="es-ES" sz="1800" dirty="0" err="1"/>
              <a:t>Std</a:t>
            </a:r>
            <a:r>
              <a:rPr lang="es-ES" sz="1800" dirty="0"/>
              <a:t> 830 – 1998</a:t>
            </a:r>
          </a:p>
          <a:p>
            <a:pPr marL="285750" indent="-285750" algn="just">
              <a:buFont typeface="Arial" panose="020B0604020202020204" pitchFamily="34" charset="0"/>
              <a:buChar char="•"/>
            </a:pPr>
            <a:r>
              <a:rPr lang="es-ES" sz="1800" dirty="0"/>
              <a:t>Clasificación de (RNF) de Somerville</a:t>
            </a:r>
            <a:endParaRPr lang="es-ES" sz="1800" dirty="0"/>
          </a:p>
        </p:txBody>
      </p:sp>
      <p:sp>
        <p:nvSpPr>
          <p:cNvPr id="8" name="Rectángulo 7"/>
          <p:cNvSpPr/>
          <p:nvPr/>
        </p:nvSpPr>
        <p:spPr>
          <a:xfrm>
            <a:off x="2582948" y="4249751"/>
            <a:ext cx="6108445" cy="235449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just">
              <a:lnSpc>
                <a:spcPct val="150000"/>
              </a:lnSpc>
            </a:pPr>
            <a:r>
              <a:rPr lang="es-CL" b="1" dirty="0">
                <a:solidFill>
                  <a:schemeClr val="dk1"/>
                </a:solidFill>
                <a:latin typeface="Calibri"/>
                <a:ea typeface="Calibri"/>
                <a:cs typeface="Calibri"/>
                <a:sym typeface="Calibri"/>
              </a:rPr>
              <a:t>Importante </a:t>
            </a:r>
            <a:endParaRPr lang="es-CL" dirty="0"/>
          </a:p>
          <a:p>
            <a:pPr lvl="0" algn="just">
              <a:lnSpc>
                <a:spcPct val="150000"/>
              </a:lnSpc>
            </a:pPr>
            <a:endParaRPr lang="es-CL" dirty="0">
              <a:solidFill>
                <a:schemeClr val="dk1"/>
              </a:solidFill>
              <a:latin typeface="Calibri"/>
              <a:ea typeface="Calibri"/>
              <a:cs typeface="Calibri"/>
              <a:sym typeface="Calibri"/>
            </a:endParaRPr>
          </a:p>
          <a:p>
            <a:pPr lvl="0" algn="just">
              <a:lnSpc>
                <a:spcPct val="150000"/>
              </a:lnSpc>
            </a:pPr>
            <a:r>
              <a:rPr lang="es-CL" dirty="0"/>
              <a:t>La calidad del software es un conjunto de cualidades que lo caracterizan y que determinan su utilidad y existencia. La calidad es sinónimo de eficiencia, flexibilidad, corrección, confiabilidad, mantenibilidad, portabilidad, usabilidad, seguridad e integridad.</a:t>
            </a:r>
            <a:r>
              <a:rPr lang="es-CL" b="1" dirty="0">
                <a:solidFill>
                  <a:schemeClr val="accent2"/>
                </a:solidFill>
              </a:rPr>
              <a:t> Por lo tanto, los (RNF) apuntan a la calidad interna, como externa de un producto.</a:t>
            </a:r>
            <a:r>
              <a:rPr lang="es-CL" dirty="0"/>
              <a:t> </a:t>
            </a:r>
            <a:endParaRPr lang="es-CL" dirty="0"/>
          </a:p>
        </p:txBody>
      </p:sp>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340" y="4010074"/>
            <a:ext cx="814902" cy="958708"/>
          </a:xfrm>
          <a:prstGeom prst="rect">
            <a:avLst/>
          </a:prstGeom>
        </p:spPr>
      </p:pic>
    </p:spTree>
    <p:extLst>
      <p:ext uri="{BB962C8B-B14F-4D97-AF65-F5344CB8AC3E}">
        <p14:creationId xmlns:p14="http://schemas.microsoft.com/office/powerpoint/2010/main" val="1040497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p:txBody>
          <a:bodyPr/>
          <a:lstStyle/>
          <a:p>
            <a:pPr lvl="0"/>
            <a:r>
              <a:rPr lang="es-ES" sz="2000" b="1" dirty="0" smtClean="0">
                <a:solidFill>
                  <a:schemeClr val="bg1"/>
                </a:solidFill>
                <a:latin typeface="Calibri"/>
                <a:ea typeface="Calibri"/>
                <a:cs typeface="Calibri"/>
                <a:sym typeface="Calibri"/>
              </a:rPr>
              <a:t>Norma ISO/IEC 25010</a:t>
            </a:r>
            <a:endParaRPr lang="es-ES" sz="2000" b="1" dirty="0">
              <a:solidFill>
                <a:schemeClr val="bg1"/>
              </a:solidFill>
              <a:latin typeface="Calibri"/>
              <a:ea typeface="Calibri"/>
              <a:cs typeface="Calibri"/>
              <a:sym typeface="Calibri"/>
            </a:endParaRPr>
          </a:p>
        </p:txBody>
      </p:sp>
      <p:sp>
        <p:nvSpPr>
          <p:cNvPr id="2" name="Rectángulo 1"/>
          <p:cNvSpPr/>
          <p:nvPr/>
        </p:nvSpPr>
        <p:spPr>
          <a:xfrm>
            <a:off x="212102" y="1187854"/>
            <a:ext cx="8601959" cy="1754326"/>
          </a:xfrm>
          <a:prstGeom prst="rect">
            <a:avLst/>
          </a:prstGeom>
        </p:spPr>
        <p:txBody>
          <a:bodyPr wrap="square">
            <a:spAutoFit/>
          </a:bodyPr>
          <a:lstStyle/>
          <a:p>
            <a:pPr algn="just"/>
            <a:r>
              <a:rPr lang="es-ES" sz="1800" dirty="0">
                <a:solidFill>
                  <a:srgbClr val="444444"/>
                </a:solidFill>
                <a:latin typeface="Helvetica Neue"/>
              </a:rPr>
              <a:t>La calidad del producto software se puede interpretar como el grado en que dicho producto satisface los requisitos de sus usuarios aportando de esta manera un valor. Son precisamente estos requisitos (funcionalidad, rendimiento, seguridad, mantenibilidad, entre otros, los que se encuentran representados en el modelo de calidad, el cual categoriza la calidad del producto en 8 características de calidad, cada una de ellas con un conjunto de  </a:t>
            </a:r>
            <a:r>
              <a:rPr lang="es-ES" sz="1800" dirty="0" err="1">
                <a:solidFill>
                  <a:srgbClr val="444444"/>
                </a:solidFill>
                <a:latin typeface="Helvetica Neue"/>
              </a:rPr>
              <a:t>subcaracterísticas</a:t>
            </a:r>
            <a:r>
              <a:rPr lang="es-ES" sz="1800" dirty="0">
                <a:solidFill>
                  <a:srgbClr val="444444"/>
                </a:solidFill>
                <a:latin typeface="Helvetica Neue"/>
              </a:rPr>
              <a:t>. </a:t>
            </a:r>
            <a:endParaRPr lang="es-ES" sz="1800" dirty="0">
              <a:solidFill>
                <a:srgbClr val="444444"/>
              </a:solidFill>
              <a:latin typeface="Helvetica Neue"/>
            </a:endParaRPr>
          </a:p>
        </p:txBody>
      </p:sp>
      <p:pic>
        <p:nvPicPr>
          <p:cNvPr id="4" name="Imagen 3" descr="Imagen que contiene monitor, pantalla, negro, cerca&#10;&#10;Descripción generada automáticamente">
            <a:extLst>
              <a:ext uri="{FF2B5EF4-FFF2-40B4-BE49-F238E27FC236}">
                <a16:creationId xmlns:a16="http://schemas.microsoft.com/office/drawing/2014/main" xmlns="" id="{4E2D54A0-52FA-4A62-934E-64AED2BE8C20}"/>
              </a:ext>
            </a:extLst>
          </p:cNvPr>
          <p:cNvPicPr>
            <a:picLocks noChangeAspect="1"/>
          </p:cNvPicPr>
          <p:nvPr/>
        </p:nvPicPr>
        <p:blipFill>
          <a:blip r:embed="rId2"/>
          <a:stretch>
            <a:fillRect/>
          </a:stretch>
        </p:blipFill>
        <p:spPr>
          <a:xfrm>
            <a:off x="245096" y="3474728"/>
            <a:ext cx="8568965" cy="2197170"/>
          </a:xfrm>
          <a:prstGeom prst="rect">
            <a:avLst/>
          </a:prstGeom>
        </p:spPr>
      </p:pic>
    </p:spTree>
    <p:extLst>
      <p:ext uri="{BB962C8B-B14F-4D97-AF65-F5344CB8AC3E}">
        <p14:creationId xmlns:p14="http://schemas.microsoft.com/office/powerpoint/2010/main" val="37894477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p:txBody>
          <a:bodyPr/>
          <a:lstStyle/>
          <a:p>
            <a:r>
              <a:rPr lang="es-ES" sz="2000" dirty="0"/>
              <a:t>Estándar ISO/IEC/IEEE </a:t>
            </a:r>
            <a:r>
              <a:rPr lang="es-ES" sz="2000" dirty="0" smtClean="0"/>
              <a:t>29148:2011</a:t>
            </a:r>
            <a:endParaRPr lang="es-ES" sz="2000" b="1" dirty="0">
              <a:solidFill>
                <a:schemeClr val="bg1"/>
              </a:solidFill>
              <a:latin typeface="Calibri"/>
              <a:ea typeface="Calibri"/>
              <a:cs typeface="Calibri"/>
              <a:sym typeface="Calibri"/>
            </a:endParaRPr>
          </a:p>
        </p:txBody>
      </p:sp>
      <p:sp>
        <p:nvSpPr>
          <p:cNvPr id="2" name="Rectángulo 1"/>
          <p:cNvSpPr/>
          <p:nvPr/>
        </p:nvSpPr>
        <p:spPr>
          <a:xfrm>
            <a:off x="381785" y="1232242"/>
            <a:ext cx="8422850" cy="738664"/>
          </a:xfrm>
          <a:prstGeom prst="rect">
            <a:avLst/>
          </a:prstGeom>
        </p:spPr>
        <p:txBody>
          <a:bodyPr wrap="square">
            <a:spAutoFit/>
          </a:bodyPr>
          <a:lstStyle/>
          <a:p>
            <a:pPr algn="just"/>
            <a:r>
              <a:rPr lang="es-CL" dirty="0"/>
              <a:t>El estándar ISO/IEC/IEEE 29148:2011 no es obligatorio, pero su uso es considerado como una buena práctica al servir de guía para la documentación </a:t>
            </a:r>
            <a:r>
              <a:rPr lang="es-ES_tradnl" dirty="0"/>
              <a:t>de los requerimientos en diversas metodologías de desarrollo de software.</a:t>
            </a:r>
            <a:endParaRPr lang="es-ES_tradnl" dirty="0">
              <a:solidFill>
                <a:schemeClr val="tx2">
                  <a:lumMod val="50000"/>
                </a:schemeClr>
              </a:solidFill>
            </a:endParaRPr>
          </a:p>
        </p:txBody>
      </p:sp>
      <p:pic>
        <p:nvPicPr>
          <p:cNvPr id="5" name="Imagen 4" descr="Una captura de pantalla de un celular con texto&#10;&#10;Descripción generada automáticamente">
            <a:extLst>
              <a:ext uri="{FF2B5EF4-FFF2-40B4-BE49-F238E27FC236}">
                <a16:creationId xmlns:a16="http://schemas.microsoft.com/office/drawing/2014/main" xmlns="" id="{B8078C27-38A9-42E8-8027-84777E4CA7CE}"/>
              </a:ext>
            </a:extLst>
          </p:cNvPr>
          <p:cNvPicPr>
            <a:picLocks noChangeAspect="1"/>
          </p:cNvPicPr>
          <p:nvPr/>
        </p:nvPicPr>
        <p:blipFill>
          <a:blip r:embed="rId2"/>
          <a:stretch>
            <a:fillRect/>
          </a:stretch>
        </p:blipFill>
        <p:spPr>
          <a:xfrm>
            <a:off x="1199799" y="1970906"/>
            <a:ext cx="3697112" cy="4486898"/>
          </a:xfrm>
          <a:prstGeom prst="rect">
            <a:avLst/>
          </a:prstGeom>
        </p:spPr>
      </p:pic>
    </p:spTree>
    <p:extLst>
      <p:ext uri="{BB962C8B-B14F-4D97-AF65-F5344CB8AC3E}">
        <p14:creationId xmlns:p14="http://schemas.microsoft.com/office/powerpoint/2010/main" val="5464456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p:txBody>
          <a:bodyPr/>
          <a:lstStyle/>
          <a:p>
            <a:r>
              <a:rPr lang="es-ES" sz="2000" dirty="0"/>
              <a:t>Clasificación de (RNF) de Somerville</a:t>
            </a:r>
            <a:endParaRPr lang="es-ES" sz="2000" dirty="0"/>
          </a:p>
        </p:txBody>
      </p:sp>
      <p:sp>
        <p:nvSpPr>
          <p:cNvPr id="2" name="Rectángulo 1"/>
          <p:cNvSpPr/>
          <p:nvPr/>
        </p:nvSpPr>
        <p:spPr>
          <a:xfrm>
            <a:off x="381785" y="1273976"/>
            <a:ext cx="8441703" cy="523220"/>
          </a:xfrm>
          <a:prstGeom prst="rect">
            <a:avLst/>
          </a:prstGeom>
        </p:spPr>
        <p:txBody>
          <a:bodyPr wrap="square">
            <a:spAutoFit/>
          </a:bodyPr>
          <a:lstStyle/>
          <a:p>
            <a:pPr algn="just"/>
            <a:r>
              <a:rPr lang="es-CL" dirty="0" err="1"/>
              <a:t>Ian</a:t>
            </a:r>
            <a:r>
              <a:rPr lang="es-CL" dirty="0"/>
              <a:t> Somerville presenta también una clasificación de los requerimientos no funcionales  de acuerdo a requerimientos del producto, organizacionales y externos:</a:t>
            </a:r>
            <a:endParaRPr lang="es-ES_tradnl" dirty="0">
              <a:solidFill>
                <a:schemeClr val="tx2">
                  <a:lumMod val="50000"/>
                </a:schemeClr>
              </a:solidFill>
            </a:endParaRPr>
          </a:p>
        </p:txBody>
      </p:sp>
      <p:pic>
        <p:nvPicPr>
          <p:cNvPr id="4" name="1 Imagen">
            <a:extLst>
              <a:ext uri="{FF2B5EF4-FFF2-40B4-BE49-F238E27FC236}">
                <a16:creationId xmlns:a16="http://schemas.microsoft.com/office/drawing/2014/main" xmlns="" id="{F6464D03-290C-4DDB-AF08-3447B2CC7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250" y="2045447"/>
            <a:ext cx="3989034" cy="4394386"/>
          </a:xfrm>
          <a:prstGeom prst="rect">
            <a:avLst/>
          </a:prstGeom>
        </p:spPr>
      </p:pic>
    </p:spTree>
    <p:extLst>
      <p:ext uri="{BB962C8B-B14F-4D97-AF65-F5344CB8AC3E}">
        <p14:creationId xmlns:p14="http://schemas.microsoft.com/office/powerpoint/2010/main" val="4588580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p:txBody>
          <a:bodyPr/>
          <a:lstStyle/>
          <a:p>
            <a:pPr lvl="0"/>
            <a:r>
              <a:rPr lang="es-ES" sz="2000" b="1" dirty="0" smtClean="0">
                <a:solidFill>
                  <a:schemeClr val="bg1"/>
                </a:solidFill>
                <a:latin typeface="Calibri"/>
                <a:ea typeface="Calibri"/>
                <a:cs typeface="Calibri"/>
                <a:sym typeface="Calibri"/>
              </a:rPr>
              <a:t>Requerimientos no funcionales</a:t>
            </a:r>
            <a:endParaRPr lang="es-ES" sz="2000" b="1" dirty="0">
              <a:solidFill>
                <a:schemeClr val="bg1"/>
              </a:solidFill>
              <a:latin typeface="Calibri"/>
              <a:ea typeface="Calibri"/>
              <a:cs typeface="Calibri"/>
              <a:sym typeface="Calibri"/>
            </a:endParaRPr>
          </a:p>
        </p:txBody>
      </p:sp>
      <p:sp>
        <p:nvSpPr>
          <p:cNvPr id="2" name="Rectángulo 1"/>
          <p:cNvSpPr/>
          <p:nvPr/>
        </p:nvSpPr>
        <p:spPr>
          <a:xfrm>
            <a:off x="278091" y="1373091"/>
            <a:ext cx="8620812" cy="738664"/>
          </a:xfrm>
          <a:prstGeom prst="rect">
            <a:avLst/>
          </a:prstGeom>
        </p:spPr>
        <p:txBody>
          <a:bodyPr wrap="square">
            <a:spAutoFit/>
          </a:bodyPr>
          <a:lstStyle/>
          <a:p>
            <a:pPr algn="just"/>
            <a:r>
              <a:rPr lang="es-ES" dirty="0"/>
              <a:t>Es Importante clasificar los (RNF) de forma completa y exacta , ya que garantiza éxito en el desarrollo de software. De hecho no gestionar los requerimientos no funcionales es uno de los errores clásicos en la gestión de desarrollo de software definida por Steve </a:t>
            </a:r>
            <a:r>
              <a:rPr lang="es-ES" dirty="0" err="1"/>
              <a:t>McConnell</a:t>
            </a:r>
            <a:r>
              <a:rPr lang="es-ES" dirty="0"/>
              <a:t>. </a:t>
            </a:r>
            <a:endParaRPr lang="es-ES" dirty="0"/>
          </a:p>
        </p:txBody>
      </p:sp>
      <p:pic>
        <p:nvPicPr>
          <p:cNvPr id="4" name="Imagen 3">
            <a:extLst>
              <a:ext uri="{FF2B5EF4-FFF2-40B4-BE49-F238E27FC236}">
                <a16:creationId xmlns:a16="http://schemas.microsoft.com/office/drawing/2014/main" xmlns="" id="{D08A630B-FCFA-4B8D-96C9-B68C2AB9C8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722" y="2458005"/>
            <a:ext cx="4687167" cy="2343584"/>
          </a:xfrm>
          <a:prstGeom prst="rect">
            <a:avLst/>
          </a:prstGeom>
        </p:spPr>
      </p:pic>
      <p:sp>
        <p:nvSpPr>
          <p:cNvPr id="5" name="Rectángulo 4"/>
          <p:cNvSpPr/>
          <p:nvPr/>
        </p:nvSpPr>
        <p:spPr>
          <a:xfrm>
            <a:off x="834272" y="5388089"/>
            <a:ext cx="6763732" cy="523220"/>
          </a:xfrm>
          <a:prstGeom prst="rect">
            <a:avLst/>
          </a:prstGeom>
        </p:spPr>
        <p:txBody>
          <a:bodyPr wrap="square">
            <a:spAutoFit/>
          </a:bodyPr>
          <a:lstStyle/>
          <a:p>
            <a:pPr algn="just"/>
            <a:r>
              <a:rPr lang="es-ES" b="1" dirty="0">
                <a:solidFill>
                  <a:schemeClr val="accent2"/>
                </a:solidFill>
              </a:rPr>
              <a:t>Lograr clasificar e identificar adecuadamente cada (RNF) es muy importante para garantizar este proceso</a:t>
            </a:r>
            <a:endParaRPr lang="es-ES" b="1" dirty="0">
              <a:solidFill>
                <a:schemeClr val="accent2"/>
              </a:solidFill>
            </a:endParaRPr>
          </a:p>
        </p:txBody>
      </p:sp>
    </p:spTree>
    <p:extLst>
      <p:ext uri="{BB962C8B-B14F-4D97-AF65-F5344CB8AC3E}">
        <p14:creationId xmlns:p14="http://schemas.microsoft.com/office/powerpoint/2010/main" val="23947181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pic>
        <p:nvPicPr>
          <p:cNvPr id="3" name="Imagen 2" descr="Imagen que contiene libro, estante, cuarto, biblioteca&#10;&#10;Descripción generada automáticamente">
            <a:extLst>
              <a:ext uri="{FF2B5EF4-FFF2-40B4-BE49-F238E27FC236}">
                <a16:creationId xmlns:a16="http://schemas.microsoft.com/office/drawing/2014/main" xmlns="" id="{5A1B416D-DB06-1044-A7D7-9CB67D117EC4}"/>
              </a:ext>
            </a:extLst>
          </p:cNvPr>
          <p:cNvPicPr>
            <a:picLocks noChangeAspect="1"/>
          </p:cNvPicPr>
          <p:nvPr/>
        </p:nvPicPr>
        <p:blipFill rotWithShape="1">
          <a:blip r:embed="rId3">
            <a:alphaModFix amt="29000"/>
          </a:blip>
          <a:srcRect l="5510" r="5510"/>
          <a:stretch/>
        </p:blipFill>
        <p:spPr>
          <a:xfrm>
            <a:off x="0" y="0"/>
            <a:ext cx="9144001" cy="6858000"/>
          </a:xfrm>
          <a:prstGeom prst="rect">
            <a:avLst/>
          </a:prstGeom>
        </p:spPr>
      </p:pic>
      <p:sp>
        <p:nvSpPr>
          <p:cNvPr id="218" name="Google Shape;218;p31"/>
          <p:cNvSpPr txBox="1"/>
          <p:nvPr/>
        </p:nvSpPr>
        <p:spPr>
          <a:xfrm>
            <a:off x="602900" y="2327775"/>
            <a:ext cx="7943100" cy="14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500" b="1" dirty="0" smtClean="0">
                <a:solidFill>
                  <a:srgbClr val="DE3075"/>
                </a:solidFill>
                <a:latin typeface="Franklin Gothic"/>
                <a:ea typeface="Franklin Gothic"/>
                <a:cs typeface="Franklin Gothic"/>
                <a:sym typeface="Franklin Gothic"/>
              </a:rPr>
              <a:t>CODIGO </a:t>
            </a:r>
            <a:r>
              <a:rPr lang="en-US" sz="8500" b="1" dirty="0" err="1" smtClean="0">
                <a:solidFill>
                  <a:srgbClr val="DE3075"/>
                </a:solidFill>
                <a:latin typeface="Franklin Gothic"/>
                <a:ea typeface="Franklin Gothic"/>
                <a:cs typeface="Franklin Gothic"/>
                <a:sym typeface="Franklin Gothic"/>
              </a:rPr>
              <a:t>seccion</a:t>
            </a:r>
            <a:endParaRPr sz="8500" dirty="0">
              <a:solidFill>
                <a:srgbClr val="DE3075"/>
              </a:solidFill>
              <a:latin typeface="Franklin Gothic"/>
              <a:ea typeface="Franklin Gothic"/>
              <a:cs typeface="Franklin Gothic"/>
              <a:sym typeface="Franklin Gothic"/>
            </a:endParaRPr>
          </a:p>
        </p:txBody>
      </p:sp>
      <p:sp>
        <p:nvSpPr>
          <p:cNvPr id="219" name="Google Shape;219;p31"/>
          <p:cNvSpPr txBox="1"/>
          <p:nvPr/>
        </p:nvSpPr>
        <p:spPr>
          <a:xfrm>
            <a:off x="602900" y="3862775"/>
            <a:ext cx="7938200" cy="63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err="1">
                <a:solidFill>
                  <a:schemeClr val="bg1"/>
                </a:solidFill>
                <a:latin typeface="Franklin Gothic"/>
                <a:ea typeface="Franklin Gothic"/>
                <a:cs typeface="Franklin Gothic"/>
                <a:sym typeface="Franklin Gothic"/>
              </a:rPr>
              <a:t>Nombre</a:t>
            </a:r>
            <a:r>
              <a:rPr lang="en-US" sz="3600" dirty="0">
                <a:solidFill>
                  <a:schemeClr val="bg1"/>
                </a:solidFill>
                <a:latin typeface="Franklin Gothic"/>
                <a:ea typeface="Franklin Gothic"/>
                <a:cs typeface="Franklin Gothic"/>
                <a:sym typeface="Franklin Gothic"/>
              </a:rPr>
              <a:t> del </a:t>
            </a:r>
            <a:r>
              <a:rPr lang="en-US" sz="3600" dirty="0" err="1">
                <a:solidFill>
                  <a:schemeClr val="bg1"/>
                </a:solidFill>
                <a:latin typeface="Franklin Gothic"/>
                <a:ea typeface="Franklin Gothic"/>
                <a:cs typeface="Franklin Gothic"/>
                <a:sym typeface="Franklin Gothic"/>
              </a:rPr>
              <a:t>profesor</a:t>
            </a:r>
            <a:endParaRPr sz="3600" dirty="0">
              <a:solidFill>
                <a:schemeClr val="bg1"/>
              </a:solidFill>
              <a:latin typeface="Franklin Gothic"/>
              <a:ea typeface="Franklin Gothic"/>
              <a:cs typeface="Franklin Gothic"/>
              <a:sym typeface="Franklin Gothic"/>
            </a:endParaRPr>
          </a:p>
        </p:txBody>
      </p:sp>
      <p:sp>
        <p:nvSpPr>
          <p:cNvPr id="220" name="Google Shape;220;p31"/>
          <p:cNvSpPr txBox="1"/>
          <p:nvPr/>
        </p:nvSpPr>
        <p:spPr>
          <a:xfrm>
            <a:off x="602899" y="4420425"/>
            <a:ext cx="7938199" cy="63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smtClean="0">
                <a:solidFill>
                  <a:schemeClr val="bg1"/>
                </a:solidFill>
                <a:latin typeface="Franklin Gothic"/>
                <a:ea typeface="Franklin Gothic"/>
                <a:cs typeface="Franklin Gothic"/>
                <a:sym typeface="Franklin Gothic"/>
              </a:rPr>
              <a:t>correo@profesor.duoc.cl</a:t>
            </a:r>
            <a:endParaRPr sz="3000" dirty="0">
              <a:solidFill>
                <a:schemeClr val="bg1"/>
              </a:solidFill>
              <a:latin typeface="Franklin Gothic"/>
              <a:ea typeface="Franklin Gothic"/>
              <a:cs typeface="Franklin Gothic"/>
              <a:sym typeface="Franklin Gothic"/>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p:txBody>
          <a:bodyPr/>
          <a:lstStyle/>
          <a:p>
            <a:pPr lvl="0" algn="just"/>
            <a:r>
              <a:rPr lang="es-CL" dirty="0">
                <a:latin typeface="Calibri" charset="0"/>
                <a:ea typeface="Calibri" charset="0"/>
                <a:cs typeface="Calibri" charset="0"/>
              </a:rPr>
              <a:t>Como ves, es de suma importancia determinar tanto los requisitos funcionales como los no funcionales para lograr la entrega de un software que se adapte a las necesidades del negocio. </a:t>
            </a:r>
            <a:r>
              <a:rPr lang="es-ES" dirty="0">
                <a:latin typeface="Calibri" charset="0"/>
                <a:ea typeface="Calibri" charset="0"/>
                <a:cs typeface="Calibri" charset="0"/>
              </a:rPr>
              <a:t>sin embargo, Aún en la actualidad esta tarea tan importante es relevada a un segundo plano por la inmediatez del desarrollo, lo que conlleva al fracaso del producto entregado</a:t>
            </a:r>
            <a:r>
              <a:rPr lang="es-ES" dirty="0" smtClean="0">
                <a:latin typeface="Calibri" charset="0"/>
                <a:ea typeface="Calibri" charset="0"/>
                <a:cs typeface="Calibri" charset="0"/>
              </a:rPr>
              <a:t>..</a:t>
            </a:r>
          </a:p>
          <a:p>
            <a:pPr lvl="0" algn="just"/>
            <a:endParaRPr lang="es-ES" dirty="0">
              <a:latin typeface="Calibri" charset="0"/>
              <a:ea typeface="Calibri" charset="0"/>
              <a:cs typeface="Calibri" charset="0"/>
            </a:endParaRPr>
          </a:p>
          <a:p>
            <a:pPr lvl="0" algn="just"/>
            <a:r>
              <a:rPr lang="es-ES" dirty="0" smtClean="0">
                <a:latin typeface="Calibri" charset="0"/>
                <a:ea typeface="Calibri" charset="0"/>
                <a:cs typeface="Calibri" charset="0"/>
              </a:rPr>
              <a:t>Esperamos </a:t>
            </a:r>
            <a:r>
              <a:rPr lang="es-ES" dirty="0">
                <a:latin typeface="Calibri" charset="0"/>
                <a:ea typeface="Calibri" charset="0"/>
                <a:cs typeface="Calibri" charset="0"/>
              </a:rPr>
              <a:t>que te haya sido útil esta información. </a:t>
            </a:r>
            <a:endParaRPr lang="es-ES_tradnl" dirty="0">
              <a:latin typeface="Calibri" charset="0"/>
              <a:ea typeface="Calibri" charset="0"/>
              <a:cs typeface="Calibri" charset="0"/>
            </a:endParaRPr>
          </a:p>
        </p:txBody>
      </p:sp>
      <p:sp>
        <p:nvSpPr>
          <p:cNvPr id="3" name="Título 2"/>
          <p:cNvSpPr>
            <a:spLocks noGrp="1"/>
          </p:cNvSpPr>
          <p:nvPr>
            <p:ph type="title"/>
          </p:nvPr>
        </p:nvSpPr>
        <p:spPr/>
        <p:txBody>
          <a:bodyPr/>
          <a:lstStyle/>
          <a:p>
            <a:r>
              <a:rPr lang="es-CL" dirty="0" smtClean="0"/>
              <a:t>Conclusión </a:t>
            </a:r>
            <a:endParaRPr lang="es-CL" dirty="0"/>
          </a:p>
        </p:txBody>
      </p:sp>
    </p:spTree>
    <p:extLst>
      <p:ext uri="{BB962C8B-B14F-4D97-AF65-F5344CB8AC3E}">
        <p14:creationId xmlns:p14="http://schemas.microsoft.com/office/powerpoint/2010/main" val="2261135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5F750691-DAB0-AA4F-B577-B16F30A46F18}"/>
              </a:ext>
            </a:extLst>
          </p:cNvPr>
          <p:cNvSpPr>
            <a:spLocks noGrp="1"/>
          </p:cNvSpPr>
          <p:nvPr>
            <p:ph type="body" idx="1"/>
          </p:nvPr>
        </p:nvSpPr>
        <p:spPr/>
        <p:txBody>
          <a:bodyPr/>
          <a:lstStyle/>
          <a:p>
            <a:r>
              <a:rPr lang="es-ES" dirty="0"/>
              <a:t>Dado que el  software un elemento clave en la evolución de sistemas y productos basados en  computadoras, representando una de las tecnologías mas relevantes a nivel mundial </a:t>
            </a:r>
            <a:r>
              <a:rPr lang="es-CL" b="1" dirty="0"/>
              <a:t>… </a:t>
            </a:r>
            <a:endParaRPr lang="es-CL" b="1" dirty="0" smtClean="0"/>
          </a:p>
          <a:p>
            <a:endParaRPr lang="es-CL" sz="3200" b="1" dirty="0">
              <a:solidFill>
                <a:schemeClr val="accent2"/>
              </a:solidFill>
            </a:endParaRPr>
          </a:p>
          <a:p>
            <a:r>
              <a:rPr lang="es-CL" sz="3200" b="1" dirty="0" smtClean="0">
                <a:solidFill>
                  <a:schemeClr val="accent2"/>
                </a:solidFill>
              </a:rPr>
              <a:t>¿</a:t>
            </a:r>
            <a:r>
              <a:rPr lang="es-CL" sz="3200" b="1" dirty="0">
                <a:solidFill>
                  <a:schemeClr val="accent2"/>
                </a:solidFill>
              </a:rPr>
              <a:t>cuál es la importancia de los requerimientos para su desarrollo ? </a:t>
            </a:r>
            <a:endParaRPr lang="es-ES_tradnl" sz="3200" b="1" dirty="0">
              <a:solidFill>
                <a:schemeClr val="accent2"/>
              </a:solidFill>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p:txBody>
          <a:bodyPr/>
          <a:lstStyle/>
          <a:p>
            <a:pPr lvl="0"/>
            <a:r>
              <a:rPr lang="es-ES" sz="3200" b="1" dirty="0">
                <a:solidFill>
                  <a:schemeClr val="bg1"/>
                </a:solidFill>
                <a:latin typeface="Calibri"/>
                <a:ea typeface="Calibri"/>
                <a:cs typeface="Calibri"/>
                <a:sym typeface="Calibri"/>
              </a:rPr>
              <a:t>Contexto actual</a:t>
            </a:r>
            <a:endParaRPr lang="es-ES" sz="3200" b="1" dirty="0">
              <a:solidFill>
                <a:schemeClr val="bg1"/>
              </a:solidFill>
              <a:latin typeface="Calibri"/>
              <a:ea typeface="Calibri"/>
              <a:cs typeface="Calibri"/>
              <a:sym typeface="Calibri"/>
            </a:endParaRPr>
          </a:p>
        </p:txBody>
      </p:sp>
      <p:pic>
        <p:nvPicPr>
          <p:cNvPr id="5" name="Imagen 4" descr="Imagen que contiene estacionado, estacionamiento&#10;&#10;Descripción generada automáticamente">
            <a:extLst>
              <a:ext uri="{FF2B5EF4-FFF2-40B4-BE49-F238E27FC236}">
                <a16:creationId xmlns:a16="http://schemas.microsoft.com/office/drawing/2014/main" xmlns="" id="{251AC8FC-81AD-4D75-BBA8-46F7C2A7144D}"/>
              </a:ext>
            </a:extLst>
          </p:cNvPr>
          <p:cNvPicPr>
            <a:picLocks noChangeAspect="1"/>
          </p:cNvPicPr>
          <p:nvPr/>
        </p:nvPicPr>
        <p:blipFill>
          <a:blip r:embed="rId2"/>
          <a:stretch>
            <a:fillRect/>
          </a:stretch>
        </p:blipFill>
        <p:spPr>
          <a:xfrm>
            <a:off x="4572000" y="4209858"/>
            <a:ext cx="3948402" cy="2076095"/>
          </a:xfrm>
          <a:prstGeom prst="rect">
            <a:avLst/>
          </a:prstGeom>
        </p:spPr>
      </p:pic>
    </p:spTree>
    <p:extLst>
      <p:ext uri="{BB962C8B-B14F-4D97-AF65-F5344CB8AC3E}">
        <p14:creationId xmlns:p14="http://schemas.microsoft.com/office/powerpoint/2010/main" val="38281270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5F750691-DAB0-AA4F-B577-B16F30A46F18}"/>
              </a:ext>
            </a:extLst>
          </p:cNvPr>
          <p:cNvSpPr>
            <a:spLocks noGrp="1"/>
          </p:cNvSpPr>
          <p:nvPr>
            <p:ph type="body" idx="1"/>
          </p:nvPr>
        </p:nvSpPr>
        <p:spPr/>
        <p:txBody>
          <a:bodyPr/>
          <a:lstStyle/>
          <a:p>
            <a:pPr marL="0" lvl="0" indent="0" algn="just">
              <a:lnSpc>
                <a:spcPct val="150000"/>
              </a:lnSpc>
              <a:spcBef>
                <a:spcPts val="0"/>
              </a:spcBef>
              <a:buNone/>
            </a:pPr>
            <a:r>
              <a:rPr lang="es-CL" b="1" dirty="0">
                <a:solidFill>
                  <a:schemeClr val="dk1"/>
                </a:solidFill>
                <a:latin typeface="Calibri"/>
                <a:ea typeface="Calibri"/>
                <a:cs typeface="Calibri"/>
                <a:sym typeface="Calibri"/>
              </a:rPr>
              <a:t>Importante </a:t>
            </a:r>
            <a:endParaRPr lang="es-CL" dirty="0"/>
          </a:p>
          <a:p>
            <a:pPr lvl="0" algn="just">
              <a:lnSpc>
                <a:spcPct val="150000"/>
              </a:lnSpc>
            </a:pPr>
            <a:r>
              <a:rPr lang="es-CL" dirty="0" smtClean="0"/>
              <a:t>La </a:t>
            </a:r>
            <a:r>
              <a:rPr lang="es-CL" dirty="0"/>
              <a:t>importancia de los requerimientos en el desarrollo del sistema es la de que cada uno de ellos representa una condición o necesidad que ha sido identificada como necesaria para resolver un problema o alcanzar un objetivo dentro del modelo de negocio en el que funciona la organización que requiere que el software sea implementando</a:t>
            </a: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p:txBody>
          <a:bodyPr/>
          <a:lstStyle/>
          <a:p>
            <a:pPr lvl="0"/>
            <a:r>
              <a:rPr lang="es-ES" sz="3200" b="1" dirty="0">
                <a:solidFill>
                  <a:schemeClr val="bg1"/>
                </a:solidFill>
                <a:latin typeface="Calibri"/>
                <a:ea typeface="Calibri"/>
                <a:cs typeface="Calibri"/>
                <a:sym typeface="Calibri"/>
              </a:rPr>
              <a:t>Contexto actual</a:t>
            </a:r>
            <a:endParaRPr lang="es-ES" sz="3200" b="1"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9689274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5F750691-DAB0-AA4F-B577-B16F30A46F18}"/>
              </a:ext>
            </a:extLst>
          </p:cNvPr>
          <p:cNvSpPr>
            <a:spLocks noGrp="1"/>
          </p:cNvSpPr>
          <p:nvPr>
            <p:ph type="body" idx="1"/>
          </p:nvPr>
        </p:nvSpPr>
        <p:spPr/>
        <p:txBody>
          <a:bodyPr/>
          <a:lstStyle/>
          <a:p>
            <a:pPr>
              <a:lnSpc>
                <a:spcPct val="150000"/>
              </a:lnSpc>
            </a:pPr>
            <a:r>
              <a:rPr lang="es-419" sz="2000" dirty="0" smtClean="0"/>
              <a:t>CARACTERISTICAS DE LOS REQUERIMIENTOS:</a:t>
            </a:r>
            <a:endParaRPr lang="es-419" sz="2000" dirty="0"/>
          </a:p>
          <a:p>
            <a:pPr marL="742950" lvl="1" indent="-285750">
              <a:lnSpc>
                <a:spcPct val="150000"/>
              </a:lnSpc>
              <a:buFont typeface="Wingdings" panose="05000000000000000000" pitchFamily="2" charset="2"/>
              <a:buChar char="ü"/>
            </a:pPr>
            <a:r>
              <a:rPr lang="es-419" dirty="0" smtClean="0"/>
              <a:t>E</a:t>
            </a:r>
            <a:r>
              <a:rPr lang="es-CL" dirty="0"/>
              <a:t>s</a:t>
            </a:r>
            <a:r>
              <a:rPr lang="es-419" dirty="0" err="1"/>
              <a:t>pecificados</a:t>
            </a:r>
            <a:r>
              <a:rPr lang="es-419" dirty="0"/>
              <a:t> por escrito</a:t>
            </a:r>
          </a:p>
          <a:p>
            <a:pPr marL="742950" lvl="1" indent="-285750">
              <a:lnSpc>
                <a:spcPct val="150000"/>
              </a:lnSpc>
              <a:buFont typeface="Wingdings" panose="05000000000000000000" pitchFamily="2" charset="2"/>
              <a:buChar char="ü"/>
            </a:pPr>
            <a:r>
              <a:rPr lang="es-CL" dirty="0"/>
              <a:t>Posible</a:t>
            </a:r>
            <a:r>
              <a:rPr lang="es-419" dirty="0"/>
              <a:t>s</a:t>
            </a:r>
            <a:r>
              <a:rPr lang="es-CL" dirty="0"/>
              <a:t> de probar </a:t>
            </a:r>
            <a:r>
              <a:rPr lang="es-419" dirty="0"/>
              <a:t>y</a:t>
            </a:r>
            <a:r>
              <a:rPr lang="es-CL" dirty="0"/>
              <a:t> verificar</a:t>
            </a:r>
            <a:endParaRPr lang="es-419" dirty="0"/>
          </a:p>
          <a:p>
            <a:pPr marL="742950" lvl="1" indent="-285750">
              <a:lnSpc>
                <a:spcPct val="150000"/>
              </a:lnSpc>
              <a:buFont typeface="Wingdings" panose="05000000000000000000" pitchFamily="2" charset="2"/>
              <a:buChar char="ü"/>
            </a:pPr>
            <a:r>
              <a:rPr lang="es-CL" dirty="0"/>
              <a:t>Conciso</a:t>
            </a:r>
            <a:r>
              <a:rPr lang="es-419" dirty="0"/>
              <a:t>s</a:t>
            </a:r>
          </a:p>
          <a:p>
            <a:pPr marL="742950" lvl="1" indent="-285750">
              <a:lnSpc>
                <a:spcPct val="150000"/>
              </a:lnSpc>
              <a:buFont typeface="Wingdings" panose="05000000000000000000" pitchFamily="2" charset="2"/>
              <a:buChar char="ü"/>
            </a:pPr>
            <a:r>
              <a:rPr lang="es-CL" i="1" dirty="0"/>
              <a:t>Completo</a:t>
            </a:r>
            <a:r>
              <a:rPr lang="es-419" i="1" dirty="0"/>
              <a:t>s</a:t>
            </a:r>
          </a:p>
          <a:p>
            <a:pPr marL="742950" lvl="1" indent="-285750">
              <a:lnSpc>
                <a:spcPct val="150000"/>
              </a:lnSpc>
              <a:buFont typeface="Wingdings" panose="05000000000000000000" pitchFamily="2" charset="2"/>
              <a:buChar char="ü"/>
            </a:pPr>
            <a:r>
              <a:rPr lang="es-CL" i="1" dirty="0"/>
              <a:t>Consistente</a:t>
            </a:r>
            <a:r>
              <a:rPr lang="es-419" i="1" dirty="0"/>
              <a:t>s</a:t>
            </a:r>
          </a:p>
          <a:p>
            <a:pPr marL="742950" lvl="1" indent="-285750">
              <a:lnSpc>
                <a:spcPct val="150000"/>
              </a:lnSpc>
              <a:buFont typeface="Wingdings" panose="05000000000000000000" pitchFamily="2" charset="2"/>
              <a:buChar char="ü"/>
            </a:pPr>
            <a:r>
              <a:rPr lang="es-419" i="1" dirty="0"/>
              <a:t>No ambiguos</a:t>
            </a:r>
          </a:p>
          <a:p>
            <a:pPr marL="742950" lvl="1" indent="-285750">
              <a:lnSpc>
                <a:spcPct val="150000"/>
              </a:lnSpc>
              <a:buFont typeface="Wingdings" panose="05000000000000000000" pitchFamily="2" charset="2"/>
              <a:buChar char="ü"/>
            </a:pPr>
            <a:r>
              <a:rPr lang="es-419" i="1" dirty="0"/>
              <a:t>Fácil de modificar</a:t>
            </a:r>
          </a:p>
          <a:p>
            <a:pPr marL="742950" lvl="1" indent="-285750">
              <a:lnSpc>
                <a:spcPct val="150000"/>
              </a:lnSpc>
              <a:buFont typeface="Wingdings" panose="05000000000000000000" pitchFamily="2" charset="2"/>
              <a:buChar char="ü"/>
            </a:pPr>
            <a:r>
              <a:rPr lang="es-419" i="1" dirty="0"/>
              <a:t>Trazabilidad</a:t>
            </a:r>
            <a:endParaRPr lang="es-419" i="1" dirty="0"/>
          </a:p>
        </p:txBody>
      </p:sp>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p:txBody>
          <a:bodyPr/>
          <a:lstStyle/>
          <a:p>
            <a:pPr lvl="0"/>
            <a:r>
              <a:rPr lang="es-ES" sz="2000" b="1" dirty="0" smtClean="0">
                <a:solidFill>
                  <a:schemeClr val="bg1"/>
                </a:solidFill>
                <a:latin typeface="Calibri"/>
                <a:ea typeface="Calibri"/>
                <a:cs typeface="Calibri"/>
                <a:sym typeface="Calibri"/>
              </a:rPr>
              <a:t>Requerimientos Funcionales y no funcionales</a:t>
            </a:r>
            <a:endParaRPr lang="es-ES" sz="2000" b="1" dirty="0">
              <a:solidFill>
                <a:schemeClr val="bg1"/>
              </a:solidFill>
              <a:latin typeface="Calibri"/>
              <a:ea typeface="Calibri"/>
              <a:cs typeface="Calibri"/>
              <a:sym typeface="Calibri"/>
            </a:endParaRPr>
          </a:p>
        </p:txBody>
      </p:sp>
      <p:pic>
        <p:nvPicPr>
          <p:cNvPr id="5" name="1 Imagen">
            <a:extLst>
              <a:ext uri="{FF2B5EF4-FFF2-40B4-BE49-F238E27FC236}">
                <a16:creationId xmlns:a16="http://schemas.microsoft.com/office/drawing/2014/main" xmlns="" id="{110F817A-C032-4FF4-A7A3-71D25702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2850" y="2371886"/>
            <a:ext cx="4076201" cy="3797486"/>
          </a:xfrm>
          <a:prstGeom prst="rect">
            <a:avLst/>
          </a:prstGeom>
        </p:spPr>
      </p:pic>
    </p:spTree>
    <p:extLst>
      <p:ext uri="{BB962C8B-B14F-4D97-AF65-F5344CB8AC3E}">
        <p14:creationId xmlns:p14="http://schemas.microsoft.com/office/powerpoint/2010/main" val="28410962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5F750691-DAB0-AA4F-B577-B16F30A46F18}"/>
              </a:ext>
            </a:extLst>
          </p:cNvPr>
          <p:cNvSpPr>
            <a:spLocks noGrp="1"/>
          </p:cNvSpPr>
          <p:nvPr>
            <p:ph type="body" idx="1"/>
          </p:nvPr>
        </p:nvSpPr>
        <p:spPr/>
        <p:txBody>
          <a:bodyPr/>
          <a:lstStyle/>
          <a:p>
            <a:pPr marL="0" lvl="4" indent="0">
              <a:buNone/>
            </a:pPr>
            <a:r>
              <a:rPr lang="es-ES" sz="1800" b="1" dirty="0">
                <a:solidFill>
                  <a:schemeClr val="dk1"/>
                </a:solidFill>
                <a:effectLst>
                  <a:outerShdw blurRad="38100" dist="38100" dir="2700000" algn="tl">
                    <a:srgbClr val="000000">
                      <a:alpha val="43137"/>
                    </a:srgbClr>
                  </a:outerShdw>
                </a:effectLst>
                <a:latin typeface="Calibri"/>
                <a:ea typeface="Calibri"/>
                <a:cs typeface="Calibri"/>
                <a:sym typeface="Calibri"/>
              </a:rPr>
              <a:t>Las 7 técnicas más importantes para obtener requerimientos de software son: </a:t>
            </a:r>
            <a:endParaRPr lang="es-ES" sz="1800" b="1" dirty="0" smtClean="0">
              <a:solidFill>
                <a:schemeClr val="dk1"/>
              </a:solidFill>
              <a:effectLst>
                <a:outerShdw blurRad="38100" dist="38100" dir="2700000" algn="tl">
                  <a:srgbClr val="000000">
                    <a:alpha val="43137"/>
                  </a:srgbClr>
                </a:outerShdw>
              </a:effectLst>
              <a:latin typeface="Calibri"/>
              <a:ea typeface="Calibri"/>
              <a:cs typeface="Calibri"/>
              <a:sym typeface="Calibri"/>
            </a:endParaRPr>
          </a:p>
          <a:p>
            <a:pPr marL="0" lvl="4" indent="0">
              <a:buNone/>
            </a:pPr>
            <a:endParaRPr lang="es-ES" sz="1800" b="1" dirty="0">
              <a:solidFill>
                <a:schemeClr val="dk1"/>
              </a:solidFill>
              <a:effectLst>
                <a:outerShdw blurRad="38100" dist="38100" dir="2700000" algn="tl">
                  <a:srgbClr val="000000">
                    <a:alpha val="43137"/>
                  </a:srgbClr>
                </a:outerShdw>
              </a:effectLst>
              <a:latin typeface="Calibri"/>
              <a:ea typeface="Calibri"/>
              <a:cs typeface="Calibri"/>
              <a:sym typeface="Calibri"/>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p:txBody>
          <a:bodyPr/>
          <a:lstStyle/>
          <a:p>
            <a:pPr lvl="0"/>
            <a:r>
              <a:rPr lang="es-ES" sz="2000" b="1" dirty="0" smtClean="0">
                <a:solidFill>
                  <a:schemeClr val="bg1"/>
                </a:solidFill>
                <a:latin typeface="Calibri"/>
                <a:ea typeface="Calibri"/>
                <a:cs typeface="Calibri"/>
                <a:sym typeface="Calibri"/>
              </a:rPr>
              <a:t>Requerimientos Funcionales y no funcionales</a:t>
            </a:r>
            <a:endParaRPr lang="es-ES" sz="2000" b="1" dirty="0">
              <a:solidFill>
                <a:schemeClr val="bg1"/>
              </a:solidFill>
              <a:latin typeface="Calibri"/>
              <a:ea typeface="Calibri"/>
              <a:cs typeface="Calibri"/>
              <a:sym typeface="Calibri"/>
            </a:endParaRPr>
          </a:p>
        </p:txBody>
      </p:sp>
      <p:pic>
        <p:nvPicPr>
          <p:cNvPr id="2" name="Imagen 1"/>
          <p:cNvPicPr>
            <a:picLocks noChangeAspect="1"/>
          </p:cNvPicPr>
          <p:nvPr/>
        </p:nvPicPr>
        <p:blipFill>
          <a:blip r:embed="rId2"/>
          <a:stretch>
            <a:fillRect/>
          </a:stretch>
        </p:blipFill>
        <p:spPr>
          <a:xfrm>
            <a:off x="294150" y="2161045"/>
            <a:ext cx="3895725" cy="3667125"/>
          </a:xfrm>
          <a:prstGeom prst="rect">
            <a:avLst/>
          </a:prstGeom>
        </p:spPr>
      </p:pic>
      <p:sp>
        <p:nvSpPr>
          <p:cNvPr id="5" name="Rectángulo 4"/>
          <p:cNvSpPr/>
          <p:nvPr/>
        </p:nvSpPr>
        <p:spPr>
          <a:xfrm>
            <a:off x="4321837" y="1971446"/>
            <a:ext cx="4572000" cy="3323987"/>
          </a:xfrm>
          <a:prstGeom prst="rect">
            <a:avLst/>
          </a:prstGeom>
        </p:spPr>
        <p:txBody>
          <a:bodyPr>
            <a:spAutoFit/>
          </a:bodyPr>
          <a:lstStyle/>
          <a:p>
            <a:pPr marL="0" indent="0" algn="just">
              <a:buFont typeface="+mj-lt"/>
              <a:buNone/>
            </a:pPr>
            <a:r>
              <a:rPr lang="es-CL" b="1" i="1" u="sng" dirty="0"/>
              <a:t>Análisis de documentación</a:t>
            </a:r>
            <a:endParaRPr lang="es-419" b="1" i="1" u="sng" dirty="0"/>
          </a:p>
          <a:p>
            <a:pPr marL="0" indent="0" algn="just">
              <a:buFont typeface="+mj-lt"/>
              <a:buNone/>
            </a:pPr>
            <a:r>
              <a:rPr lang="es-CL" dirty="0"/>
              <a:t>Consiste en obtener la información sobre los requerimientos funcionales y requerimientos no funcionales de software a</a:t>
            </a:r>
            <a:r>
              <a:rPr lang="es-419" dirty="0"/>
              <a:t> </a:t>
            </a:r>
            <a:r>
              <a:rPr lang="es-CL" dirty="0"/>
              <a:t>partir de documentos que ya están elaborados.</a:t>
            </a:r>
            <a:r>
              <a:rPr lang="es-419" dirty="0"/>
              <a:t> </a:t>
            </a:r>
            <a:r>
              <a:rPr lang="es-CL" dirty="0"/>
              <a:t>Es útil cuando los expertos en la materia no están disponibles para ser entrevistados o ya no forman parte de la organización.</a:t>
            </a:r>
            <a:r>
              <a:rPr lang="es-419" dirty="0"/>
              <a:t> </a:t>
            </a:r>
            <a:r>
              <a:rPr lang="es-CL" dirty="0"/>
              <a:t>Utiliza la documentación que sea relevante al requerimiento que se está levantando.</a:t>
            </a:r>
            <a:endParaRPr lang="es-419" dirty="0"/>
          </a:p>
          <a:p>
            <a:pPr marL="0" indent="0" algn="just">
              <a:buFont typeface="+mj-lt"/>
              <a:buNone/>
            </a:pPr>
            <a:r>
              <a:rPr lang="es-CL" b="1" dirty="0"/>
              <a:t>Ejemplos de documentación</a:t>
            </a:r>
            <a:r>
              <a:rPr lang="es-CL" dirty="0"/>
              <a:t>: Planes de negocio, actas de constitución de proyecto, reglas de negocio, contratos, definiciones de alcance, memorándums, correos electrónicos, documentos de entrenamiento, entre otros.</a:t>
            </a:r>
            <a:endParaRPr lang="es-419" dirty="0"/>
          </a:p>
          <a:p>
            <a:pPr marL="0" indent="0" algn="just">
              <a:buFont typeface="+mj-lt"/>
              <a:buNone/>
            </a:pPr>
            <a:endParaRPr lang="es-419" dirty="0"/>
          </a:p>
        </p:txBody>
      </p:sp>
    </p:spTree>
    <p:extLst>
      <p:ext uri="{BB962C8B-B14F-4D97-AF65-F5344CB8AC3E}">
        <p14:creationId xmlns:p14="http://schemas.microsoft.com/office/powerpoint/2010/main" val="13700463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5F750691-DAB0-AA4F-B577-B16F30A46F18}"/>
              </a:ext>
            </a:extLst>
          </p:cNvPr>
          <p:cNvSpPr>
            <a:spLocks noGrp="1"/>
          </p:cNvSpPr>
          <p:nvPr>
            <p:ph type="body" idx="1"/>
          </p:nvPr>
        </p:nvSpPr>
        <p:spPr/>
        <p:txBody>
          <a:bodyPr/>
          <a:lstStyle/>
          <a:p>
            <a:pPr marL="0" lvl="4" indent="0">
              <a:buNone/>
            </a:pPr>
            <a:r>
              <a:rPr lang="es-ES" sz="1800" b="1" dirty="0">
                <a:solidFill>
                  <a:schemeClr val="dk1"/>
                </a:solidFill>
                <a:effectLst>
                  <a:outerShdw blurRad="38100" dist="38100" dir="2700000" algn="tl">
                    <a:srgbClr val="000000">
                      <a:alpha val="43137"/>
                    </a:srgbClr>
                  </a:outerShdw>
                </a:effectLst>
                <a:latin typeface="Calibri"/>
                <a:ea typeface="Calibri"/>
                <a:cs typeface="Calibri"/>
                <a:sym typeface="Calibri"/>
              </a:rPr>
              <a:t>Las 7 técnicas más importantes para obtener requerimientos de software son: </a:t>
            </a:r>
            <a:endParaRPr lang="es-ES" sz="1800" b="1" dirty="0" smtClean="0">
              <a:solidFill>
                <a:schemeClr val="dk1"/>
              </a:solidFill>
              <a:effectLst>
                <a:outerShdw blurRad="38100" dist="38100" dir="2700000" algn="tl">
                  <a:srgbClr val="000000">
                    <a:alpha val="43137"/>
                  </a:srgbClr>
                </a:outerShdw>
              </a:effectLst>
              <a:latin typeface="Calibri"/>
              <a:ea typeface="Calibri"/>
              <a:cs typeface="Calibri"/>
              <a:sym typeface="Calibri"/>
            </a:endParaRPr>
          </a:p>
          <a:p>
            <a:pPr marL="0" lvl="4" indent="0">
              <a:buNone/>
            </a:pPr>
            <a:endParaRPr lang="es-ES" sz="1800" b="1" dirty="0">
              <a:solidFill>
                <a:schemeClr val="dk1"/>
              </a:solidFill>
              <a:effectLst>
                <a:outerShdw blurRad="38100" dist="38100" dir="2700000" algn="tl">
                  <a:srgbClr val="000000">
                    <a:alpha val="43137"/>
                  </a:srgbClr>
                </a:outerShdw>
              </a:effectLst>
              <a:latin typeface="Calibri"/>
              <a:ea typeface="Calibri"/>
              <a:cs typeface="Calibri"/>
              <a:sym typeface="Calibri"/>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p:txBody>
          <a:bodyPr/>
          <a:lstStyle/>
          <a:p>
            <a:pPr lvl="0"/>
            <a:r>
              <a:rPr lang="es-ES" sz="2000" b="1" dirty="0" smtClean="0">
                <a:solidFill>
                  <a:schemeClr val="bg1"/>
                </a:solidFill>
                <a:latin typeface="Calibri"/>
                <a:ea typeface="Calibri"/>
                <a:cs typeface="Calibri"/>
                <a:sym typeface="Calibri"/>
              </a:rPr>
              <a:t>Requerimientos Funcionales y no funcionales</a:t>
            </a:r>
            <a:endParaRPr lang="es-ES" sz="2000" b="1" dirty="0">
              <a:solidFill>
                <a:schemeClr val="bg1"/>
              </a:solidFill>
              <a:latin typeface="Calibri"/>
              <a:ea typeface="Calibri"/>
              <a:cs typeface="Calibri"/>
              <a:sym typeface="Calibri"/>
            </a:endParaRPr>
          </a:p>
        </p:txBody>
      </p:sp>
      <p:pic>
        <p:nvPicPr>
          <p:cNvPr id="2" name="Imagen 1"/>
          <p:cNvPicPr>
            <a:picLocks noChangeAspect="1"/>
          </p:cNvPicPr>
          <p:nvPr/>
        </p:nvPicPr>
        <p:blipFill>
          <a:blip r:embed="rId2"/>
          <a:stretch>
            <a:fillRect/>
          </a:stretch>
        </p:blipFill>
        <p:spPr>
          <a:xfrm>
            <a:off x="294150" y="2161045"/>
            <a:ext cx="3895725" cy="3667125"/>
          </a:xfrm>
          <a:prstGeom prst="rect">
            <a:avLst/>
          </a:prstGeom>
        </p:spPr>
      </p:pic>
      <p:sp>
        <p:nvSpPr>
          <p:cNvPr id="5" name="Rectángulo 4"/>
          <p:cNvSpPr/>
          <p:nvPr/>
        </p:nvSpPr>
        <p:spPr>
          <a:xfrm>
            <a:off x="4321837" y="2556393"/>
            <a:ext cx="4572000" cy="2462213"/>
          </a:xfrm>
          <a:prstGeom prst="rect">
            <a:avLst/>
          </a:prstGeom>
        </p:spPr>
        <p:txBody>
          <a:bodyPr>
            <a:spAutoFit/>
          </a:bodyPr>
          <a:lstStyle/>
          <a:p>
            <a:pPr marL="0" indent="0" algn="just">
              <a:buFont typeface="+mj-lt"/>
              <a:buNone/>
            </a:pPr>
            <a:r>
              <a:rPr lang="es-CL" b="1" i="1" u="sng" dirty="0" smtClean="0"/>
              <a:t>Observación</a:t>
            </a:r>
            <a:endParaRPr lang="es-CL" b="1" i="1" u="sng" dirty="0"/>
          </a:p>
          <a:p>
            <a:pPr marL="0" indent="0" algn="just">
              <a:buFont typeface="+mj-lt"/>
              <a:buNone/>
            </a:pPr>
            <a:r>
              <a:rPr lang="es-CL" dirty="0"/>
              <a:t>Consiste en estudiar el entorno de trabajo de los usuarios, clientes e interesados de proyecto (</a:t>
            </a:r>
            <a:r>
              <a:rPr lang="es-CL" dirty="0" err="1"/>
              <a:t>Stakeholders</a:t>
            </a:r>
            <a:r>
              <a:rPr lang="es-CL" dirty="0"/>
              <a:t>).</a:t>
            </a:r>
            <a:r>
              <a:rPr lang="es-419" dirty="0"/>
              <a:t> </a:t>
            </a:r>
            <a:r>
              <a:rPr lang="es-CL" dirty="0"/>
              <a:t>Es una técnica útil cuando se está documentando la situación actual de procesos de negocio.</a:t>
            </a:r>
            <a:r>
              <a:rPr lang="es-419" dirty="0"/>
              <a:t> </a:t>
            </a:r>
            <a:r>
              <a:rPr lang="es-CL" dirty="0"/>
              <a:t>Puede ser de dos tipos, pasiva o activa.</a:t>
            </a:r>
          </a:p>
          <a:p>
            <a:pPr marL="0" indent="0" algn="just">
              <a:buFont typeface="+mj-lt"/>
              <a:buNone/>
            </a:pPr>
            <a:r>
              <a:rPr lang="es-CL" dirty="0"/>
              <a:t>En observación pasiva, el observador no hace preguntas, limitándose solo a tomar notas y a no interferir en el desempeño normal de las operaciones.</a:t>
            </a:r>
          </a:p>
          <a:p>
            <a:pPr marL="0" indent="0" algn="just">
              <a:buFont typeface="+mj-lt"/>
              <a:buNone/>
            </a:pPr>
            <a:r>
              <a:rPr lang="es-CL" dirty="0"/>
              <a:t>En observación activa, el observador puede conversar con el usuario</a:t>
            </a:r>
            <a:r>
              <a:rPr lang="es-CL" dirty="0" smtClean="0"/>
              <a:t>.</a:t>
            </a:r>
            <a:endParaRPr lang="es-419" dirty="0"/>
          </a:p>
        </p:txBody>
      </p:sp>
    </p:spTree>
    <p:extLst>
      <p:ext uri="{BB962C8B-B14F-4D97-AF65-F5344CB8AC3E}">
        <p14:creationId xmlns:p14="http://schemas.microsoft.com/office/powerpoint/2010/main" val="12585446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5F750691-DAB0-AA4F-B577-B16F30A46F18}"/>
              </a:ext>
            </a:extLst>
          </p:cNvPr>
          <p:cNvSpPr>
            <a:spLocks noGrp="1"/>
          </p:cNvSpPr>
          <p:nvPr>
            <p:ph type="body" idx="1"/>
          </p:nvPr>
        </p:nvSpPr>
        <p:spPr/>
        <p:txBody>
          <a:bodyPr/>
          <a:lstStyle/>
          <a:p>
            <a:pPr marL="0" lvl="4" indent="0">
              <a:buNone/>
            </a:pPr>
            <a:r>
              <a:rPr lang="es-ES" sz="1800" b="1" dirty="0">
                <a:solidFill>
                  <a:schemeClr val="dk1"/>
                </a:solidFill>
                <a:effectLst>
                  <a:outerShdw blurRad="38100" dist="38100" dir="2700000" algn="tl">
                    <a:srgbClr val="000000">
                      <a:alpha val="43137"/>
                    </a:srgbClr>
                  </a:outerShdw>
                </a:effectLst>
                <a:latin typeface="Calibri"/>
                <a:ea typeface="Calibri"/>
                <a:cs typeface="Calibri"/>
                <a:sym typeface="Calibri"/>
              </a:rPr>
              <a:t>Las 7 técnicas más importantes para obtener requerimientos de software son: </a:t>
            </a:r>
            <a:endParaRPr lang="es-ES" sz="1800" b="1" dirty="0" smtClean="0">
              <a:solidFill>
                <a:schemeClr val="dk1"/>
              </a:solidFill>
              <a:effectLst>
                <a:outerShdw blurRad="38100" dist="38100" dir="2700000" algn="tl">
                  <a:srgbClr val="000000">
                    <a:alpha val="43137"/>
                  </a:srgbClr>
                </a:outerShdw>
              </a:effectLst>
              <a:latin typeface="Calibri"/>
              <a:ea typeface="Calibri"/>
              <a:cs typeface="Calibri"/>
              <a:sym typeface="Calibri"/>
            </a:endParaRPr>
          </a:p>
          <a:p>
            <a:pPr marL="0" lvl="4" indent="0">
              <a:buNone/>
            </a:pPr>
            <a:endParaRPr lang="es-ES" sz="1800" b="1" dirty="0">
              <a:solidFill>
                <a:schemeClr val="dk1"/>
              </a:solidFill>
              <a:effectLst>
                <a:outerShdw blurRad="38100" dist="38100" dir="2700000" algn="tl">
                  <a:srgbClr val="000000">
                    <a:alpha val="43137"/>
                  </a:srgbClr>
                </a:outerShdw>
              </a:effectLst>
              <a:latin typeface="Calibri"/>
              <a:ea typeface="Calibri"/>
              <a:cs typeface="Calibri"/>
              <a:sym typeface="Calibri"/>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p:txBody>
          <a:bodyPr/>
          <a:lstStyle/>
          <a:p>
            <a:pPr lvl="0"/>
            <a:r>
              <a:rPr lang="es-ES" sz="2000" b="1" dirty="0" smtClean="0">
                <a:solidFill>
                  <a:schemeClr val="bg1"/>
                </a:solidFill>
                <a:latin typeface="Calibri"/>
                <a:ea typeface="Calibri"/>
                <a:cs typeface="Calibri"/>
                <a:sym typeface="Calibri"/>
              </a:rPr>
              <a:t>Requerimientos Funcionales y no funcionales</a:t>
            </a:r>
            <a:endParaRPr lang="es-ES" sz="2000" b="1" dirty="0">
              <a:solidFill>
                <a:schemeClr val="bg1"/>
              </a:solidFill>
              <a:latin typeface="Calibri"/>
              <a:ea typeface="Calibri"/>
              <a:cs typeface="Calibri"/>
              <a:sym typeface="Calibri"/>
            </a:endParaRPr>
          </a:p>
        </p:txBody>
      </p:sp>
      <p:pic>
        <p:nvPicPr>
          <p:cNvPr id="2" name="Imagen 1"/>
          <p:cNvPicPr>
            <a:picLocks noChangeAspect="1"/>
          </p:cNvPicPr>
          <p:nvPr/>
        </p:nvPicPr>
        <p:blipFill>
          <a:blip r:embed="rId2"/>
          <a:stretch>
            <a:fillRect/>
          </a:stretch>
        </p:blipFill>
        <p:spPr>
          <a:xfrm>
            <a:off x="294150" y="2161045"/>
            <a:ext cx="3895725" cy="3667125"/>
          </a:xfrm>
          <a:prstGeom prst="rect">
            <a:avLst/>
          </a:prstGeom>
        </p:spPr>
      </p:pic>
      <p:sp>
        <p:nvSpPr>
          <p:cNvPr id="5" name="Rectángulo 4"/>
          <p:cNvSpPr/>
          <p:nvPr/>
        </p:nvSpPr>
        <p:spPr>
          <a:xfrm>
            <a:off x="4321837" y="1971446"/>
            <a:ext cx="4572000" cy="4185761"/>
          </a:xfrm>
          <a:prstGeom prst="rect">
            <a:avLst/>
          </a:prstGeom>
        </p:spPr>
        <p:txBody>
          <a:bodyPr>
            <a:spAutoFit/>
          </a:bodyPr>
          <a:lstStyle/>
          <a:p>
            <a:pPr marL="0" indent="0" algn="just">
              <a:buFont typeface="+mj-lt"/>
              <a:buNone/>
            </a:pPr>
            <a:r>
              <a:rPr lang="es-CL" b="1" i="1" u="sng" dirty="0" smtClean="0"/>
              <a:t>Entrevistas</a:t>
            </a:r>
            <a:endParaRPr lang="es-CL" b="1" i="1" u="sng" dirty="0"/>
          </a:p>
          <a:p>
            <a:pPr marL="0" indent="0" algn="just">
              <a:buFont typeface="+mj-lt"/>
              <a:buNone/>
            </a:pPr>
            <a:r>
              <a:rPr lang="es-CL" dirty="0"/>
              <a:t>Se realizan con los usuarios o interesados clave.</a:t>
            </a:r>
            <a:r>
              <a:rPr lang="es-419" dirty="0"/>
              <a:t> </a:t>
            </a:r>
            <a:r>
              <a:rPr lang="es-CL" dirty="0"/>
              <a:t>Direccionan al usuario hacia aspectos específicos del requerimiento a levantar.</a:t>
            </a:r>
          </a:p>
          <a:p>
            <a:pPr marL="0" indent="0" algn="just">
              <a:buFont typeface="+mj-lt"/>
              <a:buNone/>
            </a:pPr>
            <a:r>
              <a:rPr lang="es-CL" dirty="0"/>
              <a:t>Son útiles para obtener y documentar información detallada sobre los requerimientos y sus niveles de granularidad.</a:t>
            </a:r>
          </a:p>
          <a:p>
            <a:pPr marL="0" indent="0" algn="just">
              <a:buFont typeface="+mj-lt"/>
              <a:buNone/>
            </a:pPr>
            <a:r>
              <a:rPr lang="es-CL" dirty="0"/>
              <a:t>Pueden ser entrevistas formales o informales.</a:t>
            </a:r>
          </a:p>
          <a:p>
            <a:pPr marL="171450" indent="-171450" algn="just">
              <a:buFont typeface="Arial" panose="020B0604020202020204" pitchFamily="34" charset="0"/>
              <a:buChar char="•"/>
            </a:pPr>
            <a:r>
              <a:rPr lang="es-CL" dirty="0"/>
              <a:t>L</a:t>
            </a:r>
            <a:r>
              <a:rPr lang="es-419" dirty="0"/>
              <a:t>a </a:t>
            </a:r>
            <a:r>
              <a:rPr lang="es-CL" dirty="0"/>
              <a:t>clave es mantenerse enfocado en los objetivos de la entrevista.</a:t>
            </a:r>
          </a:p>
          <a:p>
            <a:pPr marL="171450" indent="-171450" algn="just">
              <a:buFont typeface="Arial" panose="020B0604020202020204" pitchFamily="34" charset="0"/>
              <a:buChar char="•"/>
            </a:pPr>
            <a:r>
              <a:rPr lang="es-CL" dirty="0"/>
              <a:t>Las preguntas abiertas son útiles para identificar información faltante.</a:t>
            </a:r>
          </a:p>
          <a:p>
            <a:pPr marL="171450" indent="-171450" algn="just">
              <a:buFont typeface="Arial" panose="020B0604020202020204" pitchFamily="34" charset="0"/>
              <a:buChar char="•"/>
            </a:pPr>
            <a:r>
              <a:rPr lang="es-CL" dirty="0"/>
              <a:t>Las preguntas cerradas son útiles para confirmar y validar información.</a:t>
            </a:r>
          </a:p>
          <a:p>
            <a:pPr marL="171450" indent="-171450" algn="just">
              <a:buFont typeface="Arial" panose="020B0604020202020204" pitchFamily="34" charset="0"/>
              <a:buChar char="•"/>
            </a:pPr>
            <a:r>
              <a:rPr lang="es-CL" dirty="0"/>
              <a:t>El éxito de las entrevistas depende del grado de conocimiento del entrevistador y entrevistado, disposición del entrevistado de suministrar información, buena documentación de la discusión y en definitiva de una buena relación entre las partes</a:t>
            </a:r>
            <a:r>
              <a:rPr lang="es-CL" dirty="0" smtClean="0"/>
              <a:t>.</a:t>
            </a:r>
            <a:endParaRPr lang="es-419" dirty="0"/>
          </a:p>
        </p:txBody>
      </p:sp>
    </p:spTree>
    <p:extLst>
      <p:ext uri="{BB962C8B-B14F-4D97-AF65-F5344CB8AC3E}">
        <p14:creationId xmlns:p14="http://schemas.microsoft.com/office/powerpoint/2010/main" val="40938745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5F750691-DAB0-AA4F-B577-B16F30A46F18}"/>
              </a:ext>
            </a:extLst>
          </p:cNvPr>
          <p:cNvSpPr>
            <a:spLocks noGrp="1"/>
          </p:cNvSpPr>
          <p:nvPr>
            <p:ph type="body" idx="1"/>
          </p:nvPr>
        </p:nvSpPr>
        <p:spPr/>
        <p:txBody>
          <a:bodyPr/>
          <a:lstStyle/>
          <a:p>
            <a:pPr marL="0" lvl="4" indent="0">
              <a:buNone/>
            </a:pPr>
            <a:r>
              <a:rPr lang="es-ES" sz="1800" b="1" dirty="0">
                <a:solidFill>
                  <a:schemeClr val="dk1"/>
                </a:solidFill>
                <a:effectLst>
                  <a:outerShdw blurRad="38100" dist="38100" dir="2700000" algn="tl">
                    <a:srgbClr val="000000">
                      <a:alpha val="43137"/>
                    </a:srgbClr>
                  </a:outerShdw>
                </a:effectLst>
                <a:latin typeface="Calibri"/>
                <a:ea typeface="Calibri"/>
                <a:cs typeface="Calibri"/>
                <a:sym typeface="Calibri"/>
              </a:rPr>
              <a:t>Las 7 técnicas más importantes para obtener requerimientos de software son: </a:t>
            </a:r>
            <a:endParaRPr lang="es-ES" sz="1800" b="1" dirty="0" smtClean="0">
              <a:solidFill>
                <a:schemeClr val="dk1"/>
              </a:solidFill>
              <a:effectLst>
                <a:outerShdw blurRad="38100" dist="38100" dir="2700000" algn="tl">
                  <a:srgbClr val="000000">
                    <a:alpha val="43137"/>
                  </a:srgbClr>
                </a:outerShdw>
              </a:effectLst>
              <a:latin typeface="Calibri"/>
              <a:ea typeface="Calibri"/>
              <a:cs typeface="Calibri"/>
              <a:sym typeface="Calibri"/>
            </a:endParaRPr>
          </a:p>
          <a:p>
            <a:pPr marL="0" lvl="4" indent="0">
              <a:buNone/>
            </a:pPr>
            <a:endParaRPr lang="es-ES" sz="1800" b="1" dirty="0">
              <a:solidFill>
                <a:schemeClr val="dk1"/>
              </a:solidFill>
              <a:effectLst>
                <a:outerShdw blurRad="38100" dist="38100" dir="2700000" algn="tl">
                  <a:srgbClr val="000000">
                    <a:alpha val="43137"/>
                  </a:srgbClr>
                </a:outerShdw>
              </a:effectLst>
              <a:latin typeface="Calibri"/>
              <a:ea typeface="Calibri"/>
              <a:cs typeface="Calibri"/>
              <a:sym typeface="Calibri"/>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p:txBody>
          <a:bodyPr/>
          <a:lstStyle/>
          <a:p>
            <a:pPr lvl="0"/>
            <a:r>
              <a:rPr lang="es-ES" sz="2000" b="1" dirty="0" smtClean="0">
                <a:solidFill>
                  <a:schemeClr val="bg1"/>
                </a:solidFill>
                <a:latin typeface="Calibri"/>
                <a:ea typeface="Calibri"/>
                <a:cs typeface="Calibri"/>
                <a:sym typeface="Calibri"/>
              </a:rPr>
              <a:t>Requerimientos Funcionales y no funcionales</a:t>
            </a:r>
            <a:endParaRPr lang="es-ES" sz="2000" b="1" dirty="0">
              <a:solidFill>
                <a:schemeClr val="bg1"/>
              </a:solidFill>
              <a:latin typeface="Calibri"/>
              <a:ea typeface="Calibri"/>
              <a:cs typeface="Calibri"/>
              <a:sym typeface="Calibri"/>
            </a:endParaRPr>
          </a:p>
        </p:txBody>
      </p:sp>
      <p:pic>
        <p:nvPicPr>
          <p:cNvPr id="2" name="Imagen 1"/>
          <p:cNvPicPr>
            <a:picLocks noChangeAspect="1"/>
          </p:cNvPicPr>
          <p:nvPr/>
        </p:nvPicPr>
        <p:blipFill>
          <a:blip r:embed="rId2"/>
          <a:stretch>
            <a:fillRect/>
          </a:stretch>
        </p:blipFill>
        <p:spPr>
          <a:xfrm>
            <a:off x="294150" y="2161045"/>
            <a:ext cx="3895725" cy="3667125"/>
          </a:xfrm>
          <a:prstGeom prst="rect">
            <a:avLst/>
          </a:prstGeom>
        </p:spPr>
      </p:pic>
      <p:sp>
        <p:nvSpPr>
          <p:cNvPr id="5" name="Rectángulo 4"/>
          <p:cNvSpPr/>
          <p:nvPr/>
        </p:nvSpPr>
        <p:spPr>
          <a:xfrm>
            <a:off x="4321837" y="1971446"/>
            <a:ext cx="4572000" cy="3108543"/>
          </a:xfrm>
          <a:prstGeom prst="rect">
            <a:avLst/>
          </a:prstGeom>
        </p:spPr>
        <p:txBody>
          <a:bodyPr>
            <a:spAutoFit/>
          </a:bodyPr>
          <a:lstStyle/>
          <a:p>
            <a:pPr marL="0" indent="0" algn="just">
              <a:buFont typeface="+mj-lt"/>
              <a:buNone/>
            </a:pPr>
            <a:r>
              <a:rPr lang="es-CL" b="1" i="1" u="sng" dirty="0" smtClean="0"/>
              <a:t>Encuestas </a:t>
            </a:r>
            <a:r>
              <a:rPr lang="es-CL" b="1" i="1" u="sng" dirty="0"/>
              <a:t>o cuestionarios</a:t>
            </a:r>
            <a:endParaRPr lang="es-419" b="1" i="1" u="sng" dirty="0"/>
          </a:p>
          <a:p>
            <a:pPr marL="0" indent="0" algn="just">
              <a:buFont typeface="+mj-lt"/>
              <a:buNone/>
            </a:pPr>
            <a:r>
              <a:rPr lang="es-CL" dirty="0"/>
              <a:t>Es una técnica útil para recopilar eficientemente los requerimientos de muchas personas.</a:t>
            </a:r>
          </a:p>
          <a:p>
            <a:pPr marL="0" indent="0" algn="just">
              <a:buFont typeface="+mj-lt"/>
              <a:buNone/>
            </a:pPr>
            <a:r>
              <a:rPr lang="es-CL" dirty="0"/>
              <a:t>La clave para el éxito es que tengan un propósito y audiencia claramente definida, establecer fechas topes para llenar la encuesta, con preguntas claras y concisas.</a:t>
            </a:r>
            <a:r>
              <a:rPr lang="es-419" dirty="0"/>
              <a:t> </a:t>
            </a:r>
          </a:p>
          <a:p>
            <a:pPr marL="171450" indent="-171450" algn="just">
              <a:buFont typeface="Arial" panose="020B0604020202020204" pitchFamily="34" charset="0"/>
              <a:buChar char="•"/>
            </a:pPr>
            <a:r>
              <a:rPr lang="es-CL" dirty="0"/>
              <a:t>Deben enfocarse en los objetivos de negocio que se necesitan identificar.</a:t>
            </a:r>
          </a:p>
          <a:p>
            <a:pPr marL="171450" indent="-171450" algn="just">
              <a:buFont typeface="Arial" panose="020B0604020202020204" pitchFamily="34" charset="0"/>
              <a:buChar char="•"/>
            </a:pPr>
            <a:r>
              <a:rPr lang="es-CL" dirty="0"/>
              <a:t>Pueden apoyarse con entrevistas de seguimiento con usuarios individuales.</a:t>
            </a:r>
          </a:p>
          <a:p>
            <a:pPr marL="171450" indent="-171450" algn="just">
              <a:buFont typeface="Arial" panose="020B0604020202020204" pitchFamily="34" charset="0"/>
              <a:buChar char="•"/>
            </a:pPr>
            <a:r>
              <a:rPr lang="es-CL" dirty="0"/>
              <a:t>Pueden contener tanto preguntas cerradas como preguntas abiertas.</a:t>
            </a:r>
            <a:endParaRPr lang="es-419" dirty="0"/>
          </a:p>
          <a:p>
            <a:pPr marL="0" indent="0" algn="just">
              <a:buFont typeface="Arial" panose="020B0604020202020204" pitchFamily="34" charset="0"/>
              <a:buNone/>
            </a:pPr>
            <a:endParaRPr lang="es-419" dirty="0"/>
          </a:p>
        </p:txBody>
      </p:sp>
    </p:spTree>
    <p:extLst>
      <p:ext uri="{BB962C8B-B14F-4D97-AF65-F5344CB8AC3E}">
        <p14:creationId xmlns:p14="http://schemas.microsoft.com/office/powerpoint/2010/main" val="330473726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1458</TotalTime>
  <Words>1650</Words>
  <Application>Microsoft Office PowerPoint</Application>
  <PresentationFormat>Presentación en pantalla (4:3)</PresentationFormat>
  <Paragraphs>111</Paragraphs>
  <Slides>20</Slides>
  <Notes>2</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20</vt:i4>
      </vt:variant>
    </vt:vector>
  </HeadingPairs>
  <TitlesOfParts>
    <vt:vector size="30" baseType="lpstr">
      <vt:lpstr>Wingdings</vt:lpstr>
      <vt:lpstr>Roboto</vt:lpstr>
      <vt:lpstr>Calibri</vt:lpstr>
      <vt:lpstr>Roboto Mono</vt:lpstr>
      <vt:lpstr>Roboto Condensed</vt:lpstr>
      <vt:lpstr>Arial</vt:lpstr>
      <vt:lpstr>Franklin Gothic</vt:lpstr>
      <vt:lpstr>Bebas Neue</vt:lpstr>
      <vt:lpstr>Helvetica Neue</vt:lpstr>
      <vt:lpstr>Tema de Office</vt:lpstr>
      <vt:lpstr>Requerimientos funcionales y no funcionales</vt:lpstr>
      <vt:lpstr>Presentación de PowerPoint</vt:lpstr>
      <vt:lpstr>Contexto actual</vt:lpstr>
      <vt:lpstr>Contexto actual</vt:lpstr>
      <vt:lpstr>Requerimientos Funcionales y no funcionales</vt:lpstr>
      <vt:lpstr>Requerimientos Funcionales y no funcionales</vt:lpstr>
      <vt:lpstr>Requerimientos Funcionales y no funcionales</vt:lpstr>
      <vt:lpstr>Requerimientos Funcionales y no funcionales</vt:lpstr>
      <vt:lpstr>Requerimientos Funcionales y no funcionales</vt:lpstr>
      <vt:lpstr>Requerimientos Funcionales y no funcionales</vt:lpstr>
      <vt:lpstr>Requerimientos Funcionales y no funcionales</vt:lpstr>
      <vt:lpstr>Requerimientos Funcionales y no funcionales</vt:lpstr>
      <vt:lpstr>Requerimientos Funcionales y no funcionales</vt:lpstr>
      <vt:lpstr>Requerimientos Funcionales</vt:lpstr>
      <vt:lpstr>Requerimientos no Funcionales</vt:lpstr>
      <vt:lpstr>Norma ISO/IEC 25010</vt:lpstr>
      <vt:lpstr>Estándar ISO/IEC/IEEE 29148:2011</vt:lpstr>
      <vt:lpstr>Clasificación de (RNF) de Somerville</vt:lpstr>
      <vt:lpstr>Requerimientos no funcionales</vt:lpstr>
      <vt:lpstr>Conclusión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Formato ppt</dc:title>
  <dc:creator>Escuela Informatica</dc:creator>
  <cp:lastModifiedBy>Manuela Jimenez A.</cp:lastModifiedBy>
  <cp:revision>30</cp:revision>
  <dcterms:modified xsi:type="dcterms:W3CDTF">2021-07-12T17:40:10Z</dcterms:modified>
</cp:coreProperties>
</file>